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Prompt Medium" panose="020B0604020202020204" charset="0"/>
      <p:regular r:id="rId14"/>
    </p:embeddedFont>
    <p:embeddedFont>
      <p:font typeface="Calibri" panose="020F0502020204030204" pitchFamily="34" charset="0"/>
      <p:regular r:id="rId15"/>
      <p:bold r:id="rId16"/>
      <p:italic r:id="rId17"/>
      <p:boldItalic r:id="rId18"/>
    </p:embeddedFont>
    <p:embeddedFont>
      <p:font typeface="Mukta Light"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3" d="100"/>
          <a:sy n="73" d="100"/>
        </p:scale>
        <p:origin x="48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595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327309"/>
            <a:ext cx="7415927" cy="1371600"/>
          </a:xfrm>
          <a:prstGeom prst="rect">
            <a:avLst/>
          </a:prstGeom>
          <a:noFill/>
          <a:ln/>
        </p:spPr>
        <p:txBody>
          <a:bodyPr wrap="squar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Predicting Insurance Claim Severity: A Case Study</a:t>
            </a:r>
            <a:endParaRPr lang="en-US" sz="4300" dirty="0"/>
          </a:p>
        </p:txBody>
      </p:sp>
      <p:sp>
        <p:nvSpPr>
          <p:cNvPr id="4" name="Text 1"/>
          <p:cNvSpPr/>
          <p:nvPr/>
        </p:nvSpPr>
        <p:spPr>
          <a:xfrm>
            <a:off x="6350437" y="3069193"/>
            <a:ext cx="7415927" cy="2765346"/>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This case study examines an insurance company’s initiative to enhance its underwriting process by developing a predictive model to estimate claim severity using historical data. The approach begins with data exploration and preprocessing to address quality issues such as missing values and outliers. A modeling strategy leveraging tree based and generalized linear models is proposed to predict severity. Results inform pricing adjustments and risk management by identifying key risk factors.</a:t>
            </a:r>
            <a:endParaRPr lang="en-US" sz="1900" dirty="0"/>
          </a:p>
        </p:txBody>
      </p:sp>
      <p:sp>
        <p:nvSpPr>
          <p:cNvPr id="5" name="Text 2"/>
          <p:cNvSpPr/>
          <p:nvPr/>
        </p:nvSpPr>
        <p:spPr>
          <a:xfrm>
            <a:off x="6350437" y="6112193"/>
            <a:ext cx="7415927"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By Saail D. Tayshete - MSc. Data Science  - CHRIST( Deemed to be university) </a:t>
            </a:r>
            <a:endParaRPr lang="en-US" sz="1900" dirty="0"/>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1421606"/>
            <a:ext cx="8666321"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Conclusion &amp; Recommendations</a:t>
            </a:r>
            <a:endParaRPr lang="en-US" sz="4300" dirty="0"/>
          </a:p>
        </p:txBody>
      </p:sp>
      <p:sp>
        <p:nvSpPr>
          <p:cNvPr id="3" name="Shape 1"/>
          <p:cNvSpPr/>
          <p:nvPr/>
        </p:nvSpPr>
        <p:spPr>
          <a:xfrm>
            <a:off x="864037" y="2878812"/>
            <a:ext cx="555427" cy="555427"/>
          </a:xfrm>
          <a:prstGeom prst="roundRect">
            <a:avLst>
              <a:gd name="adj" fmla="val 18669"/>
            </a:avLst>
          </a:prstGeom>
          <a:solidFill>
            <a:srgbClr val="542C49"/>
          </a:solidFill>
          <a:ln w="15240">
            <a:solidFill>
              <a:srgbClr val="6D4562"/>
            </a:solidFill>
            <a:prstDash val="solid"/>
          </a:ln>
        </p:spPr>
      </p:sp>
      <p:sp>
        <p:nvSpPr>
          <p:cNvPr id="4" name="Text 2"/>
          <p:cNvSpPr/>
          <p:nvPr/>
        </p:nvSpPr>
        <p:spPr>
          <a:xfrm>
            <a:off x="1666280" y="2878812"/>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Key Findings</a:t>
            </a:r>
            <a:endParaRPr lang="en-US" sz="2150" dirty="0"/>
          </a:p>
        </p:txBody>
      </p:sp>
      <p:sp>
        <p:nvSpPr>
          <p:cNvPr id="5" name="Text 3"/>
          <p:cNvSpPr/>
          <p:nvPr/>
        </p:nvSpPr>
        <p:spPr>
          <a:xfrm>
            <a:off x="1666280" y="3369826"/>
            <a:ext cx="3333988" cy="2370296"/>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XGBoost and LightGBM achieved an R² of 0.16–0.18, surpassing Ridge Regression’s R² of 0.11–0.1128, offering valuable insights for pricing strategy and risk management.</a:t>
            </a:r>
            <a:endParaRPr lang="en-US" sz="1900" dirty="0"/>
          </a:p>
        </p:txBody>
      </p:sp>
      <p:sp>
        <p:nvSpPr>
          <p:cNvPr id="6" name="Shape 4"/>
          <p:cNvSpPr/>
          <p:nvPr/>
        </p:nvSpPr>
        <p:spPr>
          <a:xfrm>
            <a:off x="5247084" y="2878812"/>
            <a:ext cx="555427" cy="555427"/>
          </a:xfrm>
          <a:prstGeom prst="roundRect">
            <a:avLst>
              <a:gd name="adj" fmla="val 18669"/>
            </a:avLst>
          </a:prstGeom>
          <a:solidFill>
            <a:srgbClr val="542C49"/>
          </a:solidFill>
          <a:ln w="15240">
            <a:solidFill>
              <a:srgbClr val="6D4562"/>
            </a:solidFill>
            <a:prstDash val="solid"/>
          </a:ln>
        </p:spPr>
      </p:sp>
      <p:sp>
        <p:nvSpPr>
          <p:cNvPr id="7" name="Text 5"/>
          <p:cNvSpPr/>
          <p:nvPr/>
        </p:nvSpPr>
        <p:spPr>
          <a:xfrm>
            <a:off x="6049328" y="2878812"/>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Pricing Strategy</a:t>
            </a:r>
            <a:endParaRPr lang="en-US" sz="2150" dirty="0"/>
          </a:p>
        </p:txBody>
      </p:sp>
      <p:sp>
        <p:nvSpPr>
          <p:cNvPr id="8" name="Text 6"/>
          <p:cNvSpPr/>
          <p:nvPr/>
        </p:nvSpPr>
        <p:spPr>
          <a:xfrm>
            <a:off x="6049328" y="3369826"/>
            <a:ext cx="3333988" cy="1975247"/>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Models pinpoint critical predictors like num_prev_claims, bodily_injuries, and cust_age, enabling tailored premiums to reflect individual risk profiles.</a:t>
            </a:r>
            <a:endParaRPr lang="en-US" sz="1900" dirty="0"/>
          </a:p>
        </p:txBody>
      </p:sp>
      <p:sp>
        <p:nvSpPr>
          <p:cNvPr id="9" name="Shape 7"/>
          <p:cNvSpPr/>
          <p:nvPr/>
        </p:nvSpPr>
        <p:spPr>
          <a:xfrm>
            <a:off x="9630132" y="2878812"/>
            <a:ext cx="555427" cy="555427"/>
          </a:xfrm>
          <a:prstGeom prst="roundRect">
            <a:avLst>
              <a:gd name="adj" fmla="val 18669"/>
            </a:avLst>
          </a:prstGeom>
          <a:solidFill>
            <a:srgbClr val="542C49"/>
          </a:solidFill>
          <a:ln w="15240">
            <a:solidFill>
              <a:srgbClr val="6D4562"/>
            </a:solidFill>
            <a:prstDash val="solid"/>
          </a:ln>
        </p:spPr>
      </p:sp>
      <p:sp>
        <p:nvSpPr>
          <p:cNvPr id="10" name="Text 8"/>
          <p:cNvSpPr/>
          <p:nvPr/>
        </p:nvSpPr>
        <p:spPr>
          <a:xfrm>
            <a:off x="10432375" y="2878812"/>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Risk Management</a:t>
            </a:r>
            <a:endParaRPr lang="en-US" sz="2150" dirty="0"/>
          </a:p>
        </p:txBody>
      </p:sp>
      <p:sp>
        <p:nvSpPr>
          <p:cNvPr id="11" name="Text 9"/>
          <p:cNvSpPr/>
          <p:nvPr/>
        </p:nvSpPr>
        <p:spPr>
          <a:xfrm>
            <a:off x="10432375" y="3369826"/>
            <a:ext cx="3333988" cy="2370296"/>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Results identify high-risk segments and temporal patterns, facilitating targeted interventions like enhanced fraud detection and loss mitigation strategies.</a:t>
            </a:r>
            <a:endParaRPr lang="en-US" sz="1900" dirty="0"/>
          </a:p>
        </p:txBody>
      </p:sp>
      <p:sp>
        <p:nvSpPr>
          <p:cNvPr id="12" name="Text 10"/>
          <p:cNvSpPr/>
          <p:nvPr/>
        </p:nvSpPr>
        <p:spPr>
          <a:xfrm>
            <a:off x="864037" y="6017776"/>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However, limitations include the dataset’s synthetic nature, weak correlations (max: 0.19), and reliance on historical data, potentially missing dynamic risk factors, while computational intensity of full-data tuning poses scalability challenges.</a:t>
            </a:r>
            <a:endParaRPr lang="en-US" sz="1900" dirty="0"/>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657832"/>
            <a:ext cx="5486400"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Thank You</a:t>
            </a:r>
            <a:endParaRPr lang="en-US" sz="4300" dirty="0"/>
          </a:p>
        </p:txBody>
      </p:sp>
      <p:sp>
        <p:nvSpPr>
          <p:cNvPr id="4" name="Text 1"/>
          <p:cNvSpPr/>
          <p:nvPr/>
        </p:nvSpPr>
        <p:spPr>
          <a:xfrm>
            <a:off x="864037" y="3713917"/>
            <a:ext cx="7415927"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Thank you for your time. I hope this presentation was helpful. The models provide valuable insights for pricing and risk management.</a:t>
            </a:r>
            <a:endParaRPr lang="en-US" sz="1900" dirty="0"/>
          </a:p>
        </p:txBody>
      </p:sp>
      <p:sp>
        <p:nvSpPr>
          <p:cNvPr id="5" name="Text 2"/>
          <p:cNvSpPr/>
          <p:nvPr/>
        </p:nvSpPr>
        <p:spPr>
          <a:xfrm>
            <a:off x="864037" y="4781669"/>
            <a:ext cx="7415927"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I believe this work will improve pricing strategy. It will help in proactive risk management</a:t>
            </a:r>
            <a:r>
              <a:rPr lang="en-US" sz="1900" dirty="0" smtClean="0">
                <a:solidFill>
                  <a:srgbClr val="DAD8E9"/>
                </a:solidFill>
                <a:latin typeface="Mukta Light" pitchFamily="34" charset="0"/>
                <a:ea typeface="Mukta Light" pitchFamily="34" charset="-122"/>
                <a:cs typeface="Mukta Light" pitchFamily="34" charset="-120"/>
              </a:rPr>
              <a:t>.</a:t>
            </a:r>
          </a:p>
          <a:p>
            <a:pPr marL="0" indent="0" algn="l">
              <a:lnSpc>
                <a:spcPts val="3100"/>
              </a:lnSpc>
              <a:buNone/>
            </a:pPr>
            <a:endParaRPr lang="en-US" sz="1900" dirty="0">
              <a:solidFill>
                <a:srgbClr val="DAD8E9"/>
              </a:solidFill>
              <a:latin typeface="Mukta Light" pitchFamily="34" charset="0"/>
              <a:cs typeface="Mukta Light" pitchFamily="34" charset="-120"/>
            </a:endParaRPr>
          </a:p>
          <a:p>
            <a:pPr marL="0" indent="0" algn="l">
              <a:lnSpc>
                <a:spcPts val="3100"/>
              </a:lnSpc>
              <a:buNone/>
            </a:pPr>
            <a:r>
              <a:rPr lang="en-US" sz="1900" dirty="0" smtClean="0">
                <a:solidFill>
                  <a:srgbClr val="DAD8E9"/>
                </a:solidFill>
                <a:latin typeface="Mukta Light" pitchFamily="34" charset="0"/>
                <a:cs typeface="Mukta Light" pitchFamily="34" charset="-120"/>
              </a:rPr>
              <a:t>~ </a:t>
            </a:r>
            <a:r>
              <a:rPr lang="en-US" sz="1900" dirty="0" smtClean="0">
                <a:solidFill>
                  <a:srgbClr val="DAD8E9"/>
                </a:solidFill>
                <a:latin typeface="Mukta Light" pitchFamily="34" charset="0"/>
                <a:cs typeface="Mukta Light" pitchFamily="34" charset="-120"/>
              </a:rPr>
              <a:t>Saail D. Tayshete</a:t>
            </a: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63547"/>
          </a:xfrm>
          <a:prstGeom prst="rect">
            <a:avLst/>
          </a:prstGeom>
        </p:spPr>
      </p:pic>
      <p:sp>
        <p:nvSpPr>
          <p:cNvPr id="3" name="Text 0"/>
          <p:cNvSpPr/>
          <p:nvPr/>
        </p:nvSpPr>
        <p:spPr>
          <a:xfrm>
            <a:off x="745808" y="3249454"/>
            <a:ext cx="6779062" cy="591860"/>
          </a:xfrm>
          <a:prstGeom prst="rect">
            <a:avLst/>
          </a:prstGeom>
          <a:noFill/>
          <a:ln/>
        </p:spPr>
        <p:txBody>
          <a:bodyPr wrap="none" lIns="0" tIns="0" rIns="0" bIns="0" rtlCol="0" anchor="t"/>
          <a:lstStyle/>
          <a:p>
            <a:pPr marL="0" indent="0" algn="l">
              <a:lnSpc>
                <a:spcPts val="4650"/>
              </a:lnSpc>
              <a:buNone/>
            </a:pPr>
            <a:r>
              <a:rPr lang="en-US" sz="3700" dirty="0">
                <a:solidFill>
                  <a:srgbClr val="C6BFEE"/>
                </a:solidFill>
                <a:latin typeface="Prompt Medium" pitchFamily="34" charset="0"/>
                <a:ea typeface="Prompt Medium" pitchFamily="34" charset="-122"/>
                <a:cs typeface="Prompt Medium" pitchFamily="34" charset="-120"/>
              </a:rPr>
              <a:t>Objectives of the Case Study</a:t>
            </a:r>
            <a:endParaRPr lang="en-US" sz="3700" dirty="0"/>
          </a:p>
        </p:txBody>
      </p:sp>
      <p:sp>
        <p:nvSpPr>
          <p:cNvPr id="4" name="Shape 1"/>
          <p:cNvSpPr/>
          <p:nvPr/>
        </p:nvSpPr>
        <p:spPr>
          <a:xfrm>
            <a:off x="745808" y="4400550"/>
            <a:ext cx="479346" cy="479346"/>
          </a:xfrm>
          <a:prstGeom prst="roundRect">
            <a:avLst>
              <a:gd name="adj" fmla="val 18671"/>
            </a:avLst>
          </a:prstGeom>
          <a:solidFill>
            <a:srgbClr val="542C49"/>
          </a:solidFill>
          <a:ln w="7620">
            <a:solidFill>
              <a:srgbClr val="6D4562"/>
            </a:solidFill>
            <a:prstDash val="solid"/>
          </a:ln>
        </p:spPr>
      </p:sp>
      <p:sp>
        <p:nvSpPr>
          <p:cNvPr id="5" name="Text 2"/>
          <p:cNvSpPr/>
          <p:nvPr/>
        </p:nvSpPr>
        <p:spPr>
          <a:xfrm>
            <a:off x="843439" y="4462701"/>
            <a:ext cx="284083" cy="355044"/>
          </a:xfrm>
          <a:prstGeom prst="rect">
            <a:avLst/>
          </a:prstGeom>
          <a:noFill/>
          <a:ln/>
        </p:spPr>
        <p:txBody>
          <a:bodyPr wrap="none" lIns="0" tIns="0" rIns="0" bIns="0" rtlCol="0" anchor="t"/>
          <a:lstStyle/>
          <a:p>
            <a:pPr marL="0" indent="0" algn="ctr">
              <a:lnSpc>
                <a:spcPts val="2200"/>
              </a:lnSpc>
              <a:buNone/>
            </a:pPr>
            <a:r>
              <a:rPr lang="en-US" sz="2200" dirty="0">
                <a:solidFill>
                  <a:srgbClr val="DAD8E9"/>
                </a:solidFill>
                <a:latin typeface="Prompt Medium" pitchFamily="34" charset="0"/>
                <a:ea typeface="Prompt Medium" pitchFamily="34" charset="-122"/>
                <a:cs typeface="Prompt Medium" pitchFamily="34" charset="-120"/>
              </a:rPr>
              <a:t>1</a:t>
            </a:r>
            <a:endParaRPr lang="en-US" sz="2200" dirty="0"/>
          </a:p>
        </p:txBody>
      </p:sp>
      <p:sp>
        <p:nvSpPr>
          <p:cNvPr id="6" name="Text 3"/>
          <p:cNvSpPr/>
          <p:nvPr/>
        </p:nvSpPr>
        <p:spPr>
          <a:xfrm>
            <a:off x="1438156" y="4400550"/>
            <a:ext cx="3912632" cy="295989"/>
          </a:xfrm>
          <a:prstGeom prst="rect">
            <a:avLst/>
          </a:prstGeom>
          <a:noFill/>
          <a:ln/>
        </p:spPr>
        <p:txBody>
          <a:bodyPr wrap="none" lIns="0" tIns="0" rIns="0" bIns="0" rtlCol="0" anchor="t"/>
          <a:lstStyle/>
          <a:p>
            <a:pPr marL="0" indent="0" algn="l">
              <a:lnSpc>
                <a:spcPts val="2300"/>
              </a:lnSpc>
              <a:buNone/>
            </a:pPr>
            <a:r>
              <a:rPr lang="en-US" sz="1850" dirty="0">
                <a:solidFill>
                  <a:srgbClr val="DAD8E9"/>
                </a:solidFill>
                <a:latin typeface="Prompt Medium" pitchFamily="34" charset="0"/>
                <a:ea typeface="Prompt Medium" pitchFamily="34" charset="-122"/>
                <a:cs typeface="Prompt Medium" pitchFamily="34" charset="-120"/>
              </a:rPr>
              <a:t>Data Exploration &amp; Preprocessing</a:t>
            </a:r>
            <a:endParaRPr lang="en-US" sz="1850" dirty="0"/>
          </a:p>
        </p:txBody>
      </p:sp>
      <p:sp>
        <p:nvSpPr>
          <p:cNvPr id="7" name="Text 4"/>
          <p:cNvSpPr/>
          <p:nvPr/>
        </p:nvSpPr>
        <p:spPr>
          <a:xfrm>
            <a:off x="1438156" y="4824293"/>
            <a:ext cx="5770602" cy="681990"/>
          </a:xfrm>
          <a:prstGeom prst="rect">
            <a:avLst/>
          </a:prstGeom>
          <a:noFill/>
          <a:ln/>
        </p:spPr>
        <p:txBody>
          <a:bodyPr wrap="square" lIns="0" tIns="0" rIns="0" bIns="0" rtlCol="0" anchor="t"/>
          <a:lstStyle/>
          <a:p>
            <a:pPr marL="0" indent="0" algn="l">
              <a:lnSpc>
                <a:spcPts val="2650"/>
              </a:lnSpc>
              <a:buNone/>
            </a:pPr>
            <a:r>
              <a:rPr lang="en-US" sz="1650" dirty="0">
                <a:solidFill>
                  <a:srgbClr val="DAD8E9"/>
                </a:solidFill>
                <a:latin typeface="Mukta Light" pitchFamily="34" charset="0"/>
                <a:ea typeface="Mukta Light" pitchFamily="34" charset="-122"/>
                <a:cs typeface="Mukta Light" pitchFamily="34" charset="-120"/>
              </a:rPr>
              <a:t>Explore and preprocess the dataset by handling outliers, addressing skewness, and deriving features for analysis.</a:t>
            </a:r>
            <a:endParaRPr lang="en-US" sz="1650" dirty="0"/>
          </a:p>
        </p:txBody>
      </p:sp>
      <p:sp>
        <p:nvSpPr>
          <p:cNvPr id="8" name="Shape 5"/>
          <p:cNvSpPr/>
          <p:nvPr/>
        </p:nvSpPr>
        <p:spPr>
          <a:xfrm>
            <a:off x="7421761" y="4400550"/>
            <a:ext cx="479346" cy="479346"/>
          </a:xfrm>
          <a:prstGeom prst="roundRect">
            <a:avLst>
              <a:gd name="adj" fmla="val 18671"/>
            </a:avLst>
          </a:prstGeom>
          <a:solidFill>
            <a:srgbClr val="542C49"/>
          </a:solidFill>
          <a:ln w="7620">
            <a:solidFill>
              <a:srgbClr val="6D4562"/>
            </a:solidFill>
            <a:prstDash val="solid"/>
          </a:ln>
        </p:spPr>
      </p:sp>
      <p:sp>
        <p:nvSpPr>
          <p:cNvPr id="9" name="Text 6"/>
          <p:cNvSpPr/>
          <p:nvPr/>
        </p:nvSpPr>
        <p:spPr>
          <a:xfrm>
            <a:off x="7519392" y="4462701"/>
            <a:ext cx="284083" cy="355044"/>
          </a:xfrm>
          <a:prstGeom prst="rect">
            <a:avLst/>
          </a:prstGeom>
          <a:noFill/>
          <a:ln/>
        </p:spPr>
        <p:txBody>
          <a:bodyPr wrap="none" lIns="0" tIns="0" rIns="0" bIns="0" rtlCol="0" anchor="t"/>
          <a:lstStyle/>
          <a:p>
            <a:pPr marL="0" indent="0" algn="ctr">
              <a:lnSpc>
                <a:spcPts val="2200"/>
              </a:lnSpc>
              <a:buNone/>
            </a:pPr>
            <a:r>
              <a:rPr lang="en-US" sz="2200" dirty="0">
                <a:solidFill>
                  <a:srgbClr val="DAD8E9"/>
                </a:solidFill>
                <a:latin typeface="Prompt Medium" pitchFamily="34" charset="0"/>
                <a:ea typeface="Prompt Medium" pitchFamily="34" charset="-122"/>
                <a:cs typeface="Prompt Medium" pitchFamily="34" charset="-120"/>
              </a:rPr>
              <a:t>2</a:t>
            </a:r>
            <a:endParaRPr lang="en-US" sz="2200" dirty="0"/>
          </a:p>
        </p:txBody>
      </p:sp>
      <p:sp>
        <p:nvSpPr>
          <p:cNvPr id="10" name="Text 7"/>
          <p:cNvSpPr/>
          <p:nvPr/>
        </p:nvSpPr>
        <p:spPr>
          <a:xfrm>
            <a:off x="8114109" y="4400550"/>
            <a:ext cx="3681174" cy="295989"/>
          </a:xfrm>
          <a:prstGeom prst="rect">
            <a:avLst/>
          </a:prstGeom>
          <a:noFill/>
          <a:ln/>
        </p:spPr>
        <p:txBody>
          <a:bodyPr wrap="none" lIns="0" tIns="0" rIns="0" bIns="0" rtlCol="0" anchor="t"/>
          <a:lstStyle/>
          <a:p>
            <a:pPr marL="0" indent="0" algn="l">
              <a:lnSpc>
                <a:spcPts val="2300"/>
              </a:lnSpc>
              <a:buNone/>
            </a:pPr>
            <a:r>
              <a:rPr lang="en-US" sz="1850" dirty="0">
                <a:solidFill>
                  <a:srgbClr val="DAD8E9"/>
                </a:solidFill>
                <a:latin typeface="Prompt Medium" pitchFamily="34" charset="0"/>
                <a:ea typeface="Prompt Medium" pitchFamily="34" charset="-122"/>
                <a:cs typeface="Prompt Medium" pitchFamily="34" charset="-120"/>
              </a:rPr>
              <a:t>Exploratory Data Analysis (EDA)</a:t>
            </a:r>
            <a:endParaRPr lang="en-US" sz="1850" dirty="0"/>
          </a:p>
        </p:txBody>
      </p:sp>
      <p:sp>
        <p:nvSpPr>
          <p:cNvPr id="11" name="Text 8"/>
          <p:cNvSpPr/>
          <p:nvPr/>
        </p:nvSpPr>
        <p:spPr>
          <a:xfrm>
            <a:off x="8114109" y="4824293"/>
            <a:ext cx="5770602" cy="681990"/>
          </a:xfrm>
          <a:prstGeom prst="rect">
            <a:avLst/>
          </a:prstGeom>
          <a:noFill/>
          <a:ln/>
        </p:spPr>
        <p:txBody>
          <a:bodyPr wrap="square" lIns="0" tIns="0" rIns="0" bIns="0" rtlCol="0" anchor="t"/>
          <a:lstStyle/>
          <a:p>
            <a:pPr marL="0" indent="0" algn="l">
              <a:lnSpc>
                <a:spcPts val="2650"/>
              </a:lnSpc>
              <a:buNone/>
            </a:pPr>
            <a:r>
              <a:rPr lang="en-US" sz="1650" dirty="0">
                <a:solidFill>
                  <a:srgbClr val="DAD8E9"/>
                </a:solidFill>
                <a:latin typeface="Mukta Light" pitchFamily="34" charset="0"/>
                <a:ea typeface="Mukta Light" pitchFamily="34" charset="-122"/>
                <a:cs typeface="Mukta Light" pitchFamily="34" charset="-120"/>
              </a:rPr>
              <a:t>Analyze relationships between features and total_claim_amount using statistical tests and visualizations to identify key drivers.</a:t>
            </a:r>
            <a:endParaRPr lang="en-US" sz="1650" dirty="0"/>
          </a:p>
        </p:txBody>
      </p:sp>
      <p:sp>
        <p:nvSpPr>
          <p:cNvPr id="12" name="Shape 9"/>
          <p:cNvSpPr/>
          <p:nvPr/>
        </p:nvSpPr>
        <p:spPr>
          <a:xfrm>
            <a:off x="745808" y="5958959"/>
            <a:ext cx="479346" cy="479346"/>
          </a:xfrm>
          <a:prstGeom prst="roundRect">
            <a:avLst>
              <a:gd name="adj" fmla="val 18671"/>
            </a:avLst>
          </a:prstGeom>
          <a:solidFill>
            <a:srgbClr val="542C49"/>
          </a:solidFill>
          <a:ln w="7620">
            <a:solidFill>
              <a:srgbClr val="6D4562"/>
            </a:solidFill>
            <a:prstDash val="solid"/>
          </a:ln>
        </p:spPr>
      </p:sp>
      <p:sp>
        <p:nvSpPr>
          <p:cNvPr id="13" name="Text 10"/>
          <p:cNvSpPr/>
          <p:nvPr/>
        </p:nvSpPr>
        <p:spPr>
          <a:xfrm>
            <a:off x="843439" y="6021110"/>
            <a:ext cx="284083" cy="355044"/>
          </a:xfrm>
          <a:prstGeom prst="rect">
            <a:avLst/>
          </a:prstGeom>
          <a:noFill/>
          <a:ln/>
        </p:spPr>
        <p:txBody>
          <a:bodyPr wrap="none" lIns="0" tIns="0" rIns="0" bIns="0" rtlCol="0" anchor="t"/>
          <a:lstStyle/>
          <a:p>
            <a:pPr marL="0" indent="0" algn="ctr">
              <a:lnSpc>
                <a:spcPts val="2200"/>
              </a:lnSpc>
              <a:buNone/>
            </a:pPr>
            <a:r>
              <a:rPr lang="en-US" sz="2200" dirty="0">
                <a:solidFill>
                  <a:srgbClr val="DAD8E9"/>
                </a:solidFill>
                <a:latin typeface="Prompt Medium" pitchFamily="34" charset="0"/>
                <a:ea typeface="Prompt Medium" pitchFamily="34" charset="-122"/>
                <a:cs typeface="Prompt Medium" pitchFamily="34" charset="-120"/>
              </a:rPr>
              <a:t>3</a:t>
            </a:r>
            <a:endParaRPr lang="en-US" sz="2200" dirty="0"/>
          </a:p>
        </p:txBody>
      </p:sp>
      <p:sp>
        <p:nvSpPr>
          <p:cNvPr id="14" name="Text 11"/>
          <p:cNvSpPr/>
          <p:nvPr/>
        </p:nvSpPr>
        <p:spPr>
          <a:xfrm>
            <a:off x="1438156" y="5958959"/>
            <a:ext cx="2367558" cy="295989"/>
          </a:xfrm>
          <a:prstGeom prst="rect">
            <a:avLst/>
          </a:prstGeom>
          <a:noFill/>
          <a:ln/>
        </p:spPr>
        <p:txBody>
          <a:bodyPr wrap="none" lIns="0" tIns="0" rIns="0" bIns="0" rtlCol="0" anchor="t"/>
          <a:lstStyle/>
          <a:p>
            <a:pPr marL="0" indent="0" algn="l">
              <a:lnSpc>
                <a:spcPts val="2300"/>
              </a:lnSpc>
              <a:buNone/>
            </a:pPr>
            <a:r>
              <a:rPr lang="en-US" sz="1850" dirty="0">
                <a:solidFill>
                  <a:srgbClr val="DAD8E9"/>
                </a:solidFill>
                <a:latin typeface="Prompt Medium" pitchFamily="34" charset="0"/>
                <a:ea typeface="Prompt Medium" pitchFamily="34" charset="-122"/>
                <a:cs typeface="Prompt Medium" pitchFamily="34" charset="-120"/>
              </a:rPr>
              <a:t>Model Building</a:t>
            </a:r>
            <a:endParaRPr lang="en-US" sz="1850" dirty="0"/>
          </a:p>
        </p:txBody>
      </p:sp>
      <p:sp>
        <p:nvSpPr>
          <p:cNvPr id="15" name="Text 12"/>
          <p:cNvSpPr/>
          <p:nvPr/>
        </p:nvSpPr>
        <p:spPr>
          <a:xfrm>
            <a:off x="1438156" y="6382702"/>
            <a:ext cx="5770602" cy="681990"/>
          </a:xfrm>
          <a:prstGeom prst="rect">
            <a:avLst/>
          </a:prstGeom>
          <a:noFill/>
          <a:ln/>
        </p:spPr>
        <p:txBody>
          <a:bodyPr wrap="square" lIns="0" tIns="0" rIns="0" bIns="0" rtlCol="0" anchor="t"/>
          <a:lstStyle/>
          <a:p>
            <a:pPr marL="0" indent="0" algn="l">
              <a:lnSpc>
                <a:spcPts val="2650"/>
              </a:lnSpc>
              <a:buNone/>
            </a:pPr>
            <a:r>
              <a:rPr lang="en-US" sz="1650" dirty="0">
                <a:solidFill>
                  <a:srgbClr val="DAD8E9"/>
                </a:solidFill>
                <a:latin typeface="Mukta Light" pitchFamily="34" charset="0"/>
                <a:ea typeface="Mukta Light" pitchFamily="34" charset="-122"/>
                <a:cs typeface="Mukta Light" pitchFamily="34" charset="-120"/>
              </a:rPr>
              <a:t>Develop machine learning models with feature engineering to predict claim amounts.</a:t>
            </a:r>
            <a:endParaRPr lang="en-US" sz="1650" dirty="0"/>
          </a:p>
        </p:txBody>
      </p:sp>
      <p:sp>
        <p:nvSpPr>
          <p:cNvPr id="16" name="Shape 13"/>
          <p:cNvSpPr/>
          <p:nvPr/>
        </p:nvSpPr>
        <p:spPr>
          <a:xfrm>
            <a:off x="7421761" y="5958959"/>
            <a:ext cx="479346" cy="479346"/>
          </a:xfrm>
          <a:prstGeom prst="roundRect">
            <a:avLst>
              <a:gd name="adj" fmla="val 18671"/>
            </a:avLst>
          </a:prstGeom>
          <a:solidFill>
            <a:srgbClr val="542C49"/>
          </a:solidFill>
          <a:ln w="7620">
            <a:solidFill>
              <a:srgbClr val="6D4562"/>
            </a:solidFill>
            <a:prstDash val="solid"/>
          </a:ln>
        </p:spPr>
      </p:sp>
      <p:sp>
        <p:nvSpPr>
          <p:cNvPr id="17" name="Text 14"/>
          <p:cNvSpPr/>
          <p:nvPr/>
        </p:nvSpPr>
        <p:spPr>
          <a:xfrm>
            <a:off x="7519392" y="6021110"/>
            <a:ext cx="284083" cy="355044"/>
          </a:xfrm>
          <a:prstGeom prst="rect">
            <a:avLst/>
          </a:prstGeom>
          <a:noFill/>
          <a:ln/>
        </p:spPr>
        <p:txBody>
          <a:bodyPr wrap="none" lIns="0" tIns="0" rIns="0" bIns="0" rtlCol="0" anchor="t"/>
          <a:lstStyle/>
          <a:p>
            <a:pPr marL="0" indent="0" algn="ctr">
              <a:lnSpc>
                <a:spcPts val="2200"/>
              </a:lnSpc>
              <a:buNone/>
            </a:pPr>
            <a:r>
              <a:rPr lang="en-US" sz="2200" dirty="0">
                <a:solidFill>
                  <a:srgbClr val="DAD8E9"/>
                </a:solidFill>
                <a:latin typeface="Prompt Medium" pitchFamily="34" charset="0"/>
                <a:ea typeface="Prompt Medium" pitchFamily="34" charset="-122"/>
                <a:cs typeface="Prompt Medium" pitchFamily="34" charset="-120"/>
              </a:rPr>
              <a:t>4</a:t>
            </a:r>
            <a:endParaRPr lang="en-US" sz="2200" dirty="0"/>
          </a:p>
        </p:txBody>
      </p:sp>
      <p:sp>
        <p:nvSpPr>
          <p:cNvPr id="18" name="Text 15"/>
          <p:cNvSpPr/>
          <p:nvPr/>
        </p:nvSpPr>
        <p:spPr>
          <a:xfrm>
            <a:off x="8114109" y="5958959"/>
            <a:ext cx="4068128" cy="295989"/>
          </a:xfrm>
          <a:prstGeom prst="rect">
            <a:avLst/>
          </a:prstGeom>
          <a:noFill/>
          <a:ln/>
        </p:spPr>
        <p:txBody>
          <a:bodyPr wrap="none" lIns="0" tIns="0" rIns="0" bIns="0" rtlCol="0" anchor="t"/>
          <a:lstStyle/>
          <a:p>
            <a:pPr marL="0" indent="0" algn="l">
              <a:lnSpc>
                <a:spcPts val="2300"/>
              </a:lnSpc>
              <a:buNone/>
            </a:pPr>
            <a:r>
              <a:rPr lang="en-US" sz="1850" dirty="0">
                <a:solidFill>
                  <a:srgbClr val="DAD8E9"/>
                </a:solidFill>
                <a:latin typeface="Prompt Medium" pitchFamily="34" charset="0"/>
                <a:ea typeface="Prompt Medium" pitchFamily="34" charset="-122"/>
                <a:cs typeface="Prompt Medium" pitchFamily="34" charset="-120"/>
              </a:rPr>
              <a:t>Interpretation &amp; Recommendations</a:t>
            </a:r>
            <a:endParaRPr lang="en-US" sz="1850" dirty="0"/>
          </a:p>
        </p:txBody>
      </p:sp>
      <p:sp>
        <p:nvSpPr>
          <p:cNvPr id="19" name="Text 16"/>
          <p:cNvSpPr/>
          <p:nvPr/>
        </p:nvSpPr>
        <p:spPr>
          <a:xfrm>
            <a:off x="8114109" y="6382702"/>
            <a:ext cx="5770602" cy="681990"/>
          </a:xfrm>
          <a:prstGeom prst="rect">
            <a:avLst/>
          </a:prstGeom>
          <a:noFill/>
          <a:ln/>
        </p:spPr>
        <p:txBody>
          <a:bodyPr wrap="square" lIns="0" tIns="0" rIns="0" bIns="0" rtlCol="0" anchor="t"/>
          <a:lstStyle/>
          <a:p>
            <a:pPr marL="0" indent="0" algn="l">
              <a:lnSpc>
                <a:spcPts val="2650"/>
              </a:lnSpc>
              <a:buNone/>
            </a:pPr>
            <a:r>
              <a:rPr lang="en-US" sz="1650" dirty="0">
                <a:solidFill>
                  <a:srgbClr val="DAD8E9"/>
                </a:solidFill>
                <a:latin typeface="Mukta Light" pitchFamily="34" charset="0"/>
                <a:ea typeface="Mukta Light" pitchFamily="34" charset="-122"/>
                <a:cs typeface="Mukta Light" pitchFamily="34" charset="-120"/>
              </a:rPr>
              <a:t>Interpret findings and provide recommendations to enhance risk assessment, pricing, and claims management.</a:t>
            </a:r>
            <a:endParaRPr lang="en-US" sz="1650" dirty="0"/>
          </a:p>
        </p:txBody>
      </p:sp>
      <p:sp>
        <p:nvSpPr>
          <p:cNvPr id="20" name="Text 17"/>
          <p:cNvSpPr/>
          <p:nvPr/>
        </p:nvSpPr>
        <p:spPr>
          <a:xfrm>
            <a:off x="745808" y="7304365"/>
            <a:ext cx="13138785" cy="340995"/>
          </a:xfrm>
          <a:prstGeom prst="rect">
            <a:avLst/>
          </a:prstGeom>
          <a:noFill/>
          <a:ln/>
        </p:spPr>
        <p:txBody>
          <a:bodyPr wrap="none" lIns="0" tIns="0" rIns="0" bIns="0" rtlCol="0" anchor="t"/>
          <a:lstStyle/>
          <a:p>
            <a:pPr marL="0" indent="0" algn="l">
              <a:lnSpc>
                <a:spcPts val="2650"/>
              </a:lnSpc>
              <a:buNone/>
            </a:pPr>
            <a:endParaRPr lang="en-US" sz="1650" dirty="0"/>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535906"/>
            <a:ext cx="5486400"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Data Description</a:t>
            </a:r>
            <a:endParaRPr lang="en-US" sz="4300" dirty="0"/>
          </a:p>
        </p:txBody>
      </p:sp>
      <p:sp>
        <p:nvSpPr>
          <p:cNvPr id="3" name="Text 1"/>
          <p:cNvSpPr/>
          <p:nvPr/>
        </p:nvSpPr>
        <p:spPr>
          <a:xfrm>
            <a:off x="864037" y="2838807"/>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C6BFEE"/>
                </a:solidFill>
                <a:latin typeface="Prompt Medium" pitchFamily="34" charset="0"/>
                <a:ea typeface="Prompt Medium" pitchFamily="34" charset="-122"/>
                <a:cs typeface="Prompt Medium" pitchFamily="34" charset="-120"/>
              </a:rPr>
              <a:t>Dataset Overview</a:t>
            </a:r>
            <a:endParaRPr lang="en-US" sz="2150" dirty="0"/>
          </a:p>
        </p:txBody>
      </p:sp>
      <p:sp>
        <p:nvSpPr>
          <p:cNvPr id="4" name="Text 2"/>
          <p:cNvSpPr/>
          <p:nvPr/>
        </p:nvSpPr>
        <p:spPr>
          <a:xfrm>
            <a:off x="864037" y="3428524"/>
            <a:ext cx="6150054" cy="158019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The dataset comprises historical insurance records from an insurance company, aimed at predicting claim severity for improved underwriting. It contains 10M + records with 16 variables, capturing policy and claim details.</a:t>
            </a:r>
            <a:endParaRPr lang="en-US" sz="1900" dirty="0"/>
          </a:p>
        </p:txBody>
      </p:sp>
      <p:sp>
        <p:nvSpPr>
          <p:cNvPr id="5" name="Text 3"/>
          <p:cNvSpPr/>
          <p:nvPr/>
        </p:nvSpPr>
        <p:spPr>
          <a:xfrm>
            <a:off x="7623929" y="2838807"/>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C6BFEE"/>
                </a:solidFill>
                <a:latin typeface="Prompt Medium" pitchFamily="34" charset="0"/>
                <a:ea typeface="Prompt Medium" pitchFamily="34" charset="-122"/>
                <a:cs typeface="Prompt Medium" pitchFamily="34" charset="-120"/>
              </a:rPr>
              <a:t>Key Variables</a:t>
            </a:r>
            <a:endParaRPr lang="en-US" sz="2150" dirty="0"/>
          </a:p>
        </p:txBody>
      </p:sp>
      <p:sp>
        <p:nvSpPr>
          <p:cNvPr id="6" name="Text 4"/>
          <p:cNvSpPr/>
          <p:nvPr/>
        </p:nvSpPr>
        <p:spPr>
          <a:xfrm>
            <a:off x="7623929" y="3428524"/>
            <a:ext cx="6150054" cy="1975247"/>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Key variables include policy_id, cust_age, insured_sex, cust_region, coverage_start_date, claim_incurred_date, ins_deductible, and annual_prem. Vehicle details are captured in production_year and car_brand. Claim history is represented by num_prev_claims.</a:t>
            </a:r>
            <a:endParaRPr lang="en-US" sz="1900" dirty="0"/>
          </a:p>
        </p:txBody>
      </p:sp>
      <p:sp>
        <p:nvSpPr>
          <p:cNvPr id="7" name="Text 5"/>
          <p:cNvSpPr/>
          <p:nvPr/>
        </p:nvSpPr>
        <p:spPr>
          <a:xfrm>
            <a:off x="864037" y="5903595"/>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Missing values are present across most variables, necessitating preprocessing to ensure data quality for modeling. It is a synthetic data created to match the scenario of the case study.</a:t>
            </a:r>
            <a:endParaRPr lang="en-US" sz="1900" dirty="0"/>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62833" y="599361"/>
            <a:ext cx="11077218" cy="605433"/>
          </a:xfrm>
          <a:prstGeom prst="rect">
            <a:avLst/>
          </a:prstGeom>
          <a:noFill/>
          <a:ln/>
        </p:spPr>
        <p:txBody>
          <a:bodyPr wrap="none" lIns="0" tIns="0" rIns="0" bIns="0" rtlCol="0" anchor="t"/>
          <a:lstStyle/>
          <a:p>
            <a:pPr marL="0" indent="0" algn="l">
              <a:lnSpc>
                <a:spcPts val="4750"/>
              </a:lnSpc>
              <a:buNone/>
            </a:pPr>
            <a:r>
              <a:rPr lang="en-US" sz="3800" dirty="0">
                <a:solidFill>
                  <a:srgbClr val="C6BFEE"/>
                </a:solidFill>
                <a:latin typeface="Prompt Medium" pitchFamily="34" charset="0"/>
                <a:ea typeface="Prompt Medium" pitchFamily="34" charset="-122"/>
                <a:cs typeface="Prompt Medium" pitchFamily="34" charset="-120"/>
              </a:rPr>
              <a:t>Statistical Insights into Key Numerical Features</a:t>
            </a:r>
            <a:endParaRPr lang="en-US" sz="3800" dirty="0"/>
          </a:p>
        </p:txBody>
      </p:sp>
      <p:pic>
        <p:nvPicPr>
          <p:cNvPr id="3" name="Image 0" descr="preencoded.png"/>
          <p:cNvPicPr>
            <a:picLocks noChangeAspect="1"/>
          </p:cNvPicPr>
          <p:nvPr/>
        </p:nvPicPr>
        <p:blipFill>
          <a:blip r:embed="rId3"/>
          <a:stretch>
            <a:fillRect/>
          </a:stretch>
        </p:blipFill>
        <p:spPr>
          <a:xfrm>
            <a:off x="762833" y="1678781"/>
            <a:ext cx="544830" cy="544830"/>
          </a:xfrm>
          <a:prstGeom prst="rect">
            <a:avLst/>
          </a:prstGeom>
        </p:spPr>
      </p:pic>
      <p:sp>
        <p:nvSpPr>
          <p:cNvPr id="4" name="Text 1"/>
          <p:cNvSpPr/>
          <p:nvPr/>
        </p:nvSpPr>
        <p:spPr>
          <a:xfrm>
            <a:off x="1525548" y="1640681"/>
            <a:ext cx="2421850" cy="302657"/>
          </a:xfrm>
          <a:prstGeom prst="rect">
            <a:avLst/>
          </a:prstGeom>
          <a:noFill/>
          <a:ln/>
        </p:spPr>
        <p:txBody>
          <a:bodyPr wrap="none" lIns="0" tIns="0" rIns="0" bIns="0" rtlCol="0" anchor="t"/>
          <a:lstStyle/>
          <a:p>
            <a:pPr marL="0" indent="0" algn="l">
              <a:lnSpc>
                <a:spcPts val="2350"/>
              </a:lnSpc>
              <a:buNone/>
            </a:pPr>
            <a:r>
              <a:rPr lang="en-US" sz="1900" dirty="0">
                <a:solidFill>
                  <a:srgbClr val="DAD8E9"/>
                </a:solidFill>
                <a:latin typeface="Prompt Medium" pitchFamily="34" charset="0"/>
                <a:ea typeface="Prompt Medium" pitchFamily="34" charset="-122"/>
                <a:cs typeface="Prompt Medium" pitchFamily="34" charset="-120"/>
              </a:rPr>
              <a:t>Customer Age</a:t>
            </a:r>
            <a:endParaRPr lang="en-US" sz="1900" dirty="0"/>
          </a:p>
        </p:txBody>
      </p:sp>
      <p:sp>
        <p:nvSpPr>
          <p:cNvPr id="5" name="Text 2"/>
          <p:cNvSpPr/>
          <p:nvPr/>
        </p:nvSpPr>
        <p:spPr>
          <a:xfrm>
            <a:off x="1525548" y="2074069"/>
            <a:ext cx="12342019" cy="697468"/>
          </a:xfrm>
          <a:prstGeom prst="rect">
            <a:avLst/>
          </a:prstGeom>
          <a:noFill/>
          <a:ln/>
        </p:spPr>
        <p:txBody>
          <a:bodyPr wrap="square" lIns="0" tIns="0" rIns="0" bIns="0" rtlCol="0" anchor="t"/>
          <a:lstStyle/>
          <a:p>
            <a:pPr marL="0" indent="0" algn="l">
              <a:lnSpc>
                <a:spcPts val="2700"/>
              </a:lnSpc>
              <a:buNone/>
            </a:pPr>
            <a:r>
              <a:rPr lang="en-US" sz="1700" dirty="0">
                <a:solidFill>
                  <a:srgbClr val="DAD8E9"/>
                </a:solidFill>
                <a:latin typeface="Mukta Light" pitchFamily="34" charset="0"/>
                <a:ea typeface="Mukta Light" pitchFamily="34" charset="-122"/>
                <a:cs typeface="Mukta Light" pitchFamily="34" charset="-120"/>
              </a:rPr>
              <a:t>The average age is 40.67 years, ranging from 18 to 138, indicating a diverse customer base with a possibility of  age-related patterns in claim amounts.</a:t>
            </a:r>
            <a:endParaRPr lang="en-US" sz="1700" dirty="0"/>
          </a:p>
        </p:txBody>
      </p:sp>
      <p:pic>
        <p:nvPicPr>
          <p:cNvPr id="6" name="Image 1" descr="preencoded.png"/>
          <p:cNvPicPr>
            <a:picLocks noChangeAspect="1"/>
          </p:cNvPicPr>
          <p:nvPr/>
        </p:nvPicPr>
        <p:blipFill>
          <a:blip r:embed="rId4"/>
          <a:stretch>
            <a:fillRect/>
          </a:stretch>
        </p:blipFill>
        <p:spPr>
          <a:xfrm>
            <a:off x="762833" y="3463528"/>
            <a:ext cx="544830" cy="544830"/>
          </a:xfrm>
          <a:prstGeom prst="rect">
            <a:avLst/>
          </a:prstGeom>
        </p:spPr>
      </p:pic>
      <p:sp>
        <p:nvSpPr>
          <p:cNvPr id="7" name="Text 3"/>
          <p:cNvSpPr/>
          <p:nvPr/>
        </p:nvSpPr>
        <p:spPr>
          <a:xfrm>
            <a:off x="1525548" y="3425428"/>
            <a:ext cx="2503170" cy="302657"/>
          </a:xfrm>
          <a:prstGeom prst="rect">
            <a:avLst/>
          </a:prstGeom>
          <a:noFill/>
          <a:ln/>
        </p:spPr>
        <p:txBody>
          <a:bodyPr wrap="none" lIns="0" tIns="0" rIns="0" bIns="0" rtlCol="0" anchor="t"/>
          <a:lstStyle/>
          <a:p>
            <a:pPr marL="0" indent="0" algn="l">
              <a:lnSpc>
                <a:spcPts val="2350"/>
              </a:lnSpc>
              <a:buNone/>
            </a:pPr>
            <a:r>
              <a:rPr lang="en-US" sz="1900" dirty="0">
                <a:solidFill>
                  <a:srgbClr val="DAD8E9"/>
                </a:solidFill>
                <a:latin typeface="Prompt Medium" pitchFamily="34" charset="0"/>
                <a:ea typeface="Prompt Medium" pitchFamily="34" charset="-122"/>
                <a:cs typeface="Prompt Medium" pitchFamily="34" charset="-120"/>
              </a:rPr>
              <a:t>Insurance Deductible</a:t>
            </a:r>
            <a:endParaRPr lang="en-US" sz="1900" dirty="0"/>
          </a:p>
        </p:txBody>
      </p:sp>
      <p:sp>
        <p:nvSpPr>
          <p:cNvPr id="8" name="Text 4"/>
          <p:cNvSpPr/>
          <p:nvPr/>
        </p:nvSpPr>
        <p:spPr>
          <a:xfrm>
            <a:off x="1525548" y="3858816"/>
            <a:ext cx="12342019" cy="697468"/>
          </a:xfrm>
          <a:prstGeom prst="rect">
            <a:avLst/>
          </a:prstGeom>
          <a:noFill/>
          <a:ln/>
        </p:spPr>
        <p:txBody>
          <a:bodyPr wrap="square" lIns="0" tIns="0" rIns="0" bIns="0" rtlCol="0" anchor="t"/>
          <a:lstStyle/>
          <a:p>
            <a:pPr marL="0" indent="0" algn="l">
              <a:lnSpc>
                <a:spcPts val="2700"/>
              </a:lnSpc>
              <a:buNone/>
            </a:pPr>
            <a:r>
              <a:rPr lang="en-US" sz="1700" dirty="0">
                <a:solidFill>
                  <a:srgbClr val="DAD8E9"/>
                </a:solidFill>
                <a:latin typeface="Mukta Light" pitchFamily="34" charset="0"/>
                <a:ea typeface="Mukta Light" pitchFamily="34" charset="-122"/>
                <a:cs typeface="Mukta Light" pitchFamily="34" charset="-120"/>
              </a:rPr>
              <a:t>With a mean of $992.70, most policies have lower deductibles. This variability implies higher deductibles may reduce claim amounts due to cost-sharing.</a:t>
            </a:r>
            <a:endParaRPr lang="en-US" sz="1700" dirty="0"/>
          </a:p>
        </p:txBody>
      </p:sp>
      <p:pic>
        <p:nvPicPr>
          <p:cNvPr id="9" name="Image 2" descr="preencoded.png"/>
          <p:cNvPicPr>
            <a:picLocks noChangeAspect="1"/>
          </p:cNvPicPr>
          <p:nvPr/>
        </p:nvPicPr>
        <p:blipFill>
          <a:blip r:embed="rId5"/>
          <a:stretch>
            <a:fillRect/>
          </a:stretch>
        </p:blipFill>
        <p:spPr>
          <a:xfrm>
            <a:off x="762833" y="5248275"/>
            <a:ext cx="544830" cy="544830"/>
          </a:xfrm>
          <a:prstGeom prst="rect">
            <a:avLst/>
          </a:prstGeom>
        </p:spPr>
      </p:pic>
      <p:sp>
        <p:nvSpPr>
          <p:cNvPr id="10" name="Text 5"/>
          <p:cNvSpPr/>
          <p:nvPr/>
        </p:nvSpPr>
        <p:spPr>
          <a:xfrm>
            <a:off x="1525548" y="5210175"/>
            <a:ext cx="2421850" cy="302657"/>
          </a:xfrm>
          <a:prstGeom prst="rect">
            <a:avLst/>
          </a:prstGeom>
          <a:noFill/>
          <a:ln/>
        </p:spPr>
        <p:txBody>
          <a:bodyPr wrap="none" lIns="0" tIns="0" rIns="0" bIns="0" rtlCol="0" anchor="t"/>
          <a:lstStyle/>
          <a:p>
            <a:pPr marL="0" indent="0" algn="l">
              <a:lnSpc>
                <a:spcPts val="2350"/>
              </a:lnSpc>
              <a:buNone/>
            </a:pPr>
            <a:r>
              <a:rPr lang="en-US" sz="1900" dirty="0">
                <a:solidFill>
                  <a:srgbClr val="DAD8E9"/>
                </a:solidFill>
                <a:latin typeface="Prompt Medium" pitchFamily="34" charset="0"/>
                <a:ea typeface="Prompt Medium" pitchFamily="34" charset="-122"/>
                <a:cs typeface="Prompt Medium" pitchFamily="34" charset="-120"/>
              </a:rPr>
              <a:t>Production Year</a:t>
            </a:r>
            <a:endParaRPr lang="en-US" sz="1900" dirty="0"/>
          </a:p>
        </p:txBody>
      </p:sp>
      <p:sp>
        <p:nvSpPr>
          <p:cNvPr id="11" name="Text 6"/>
          <p:cNvSpPr/>
          <p:nvPr/>
        </p:nvSpPr>
        <p:spPr>
          <a:xfrm>
            <a:off x="1525548" y="5643563"/>
            <a:ext cx="12342019" cy="697468"/>
          </a:xfrm>
          <a:prstGeom prst="rect">
            <a:avLst/>
          </a:prstGeom>
          <a:noFill/>
          <a:ln/>
        </p:spPr>
        <p:txBody>
          <a:bodyPr wrap="square" lIns="0" tIns="0" rIns="0" bIns="0" rtlCol="0" anchor="t"/>
          <a:lstStyle/>
          <a:p>
            <a:pPr marL="0" indent="0" algn="l">
              <a:lnSpc>
                <a:spcPts val="2700"/>
              </a:lnSpc>
              <a:buNone/>
            </a:pPr>
            <a:r>
              <a:rPr lang="en-US" sz="1700" dirty="0">
                <a:solidFill>
                  <a:srgbClr val="DAD8E9"/>
                </a:solidFill>
                <a:latin typeface="Mukta Light" pitchFamily="34" charset="0"/>
                <a:ea typeface="Mukta Light" pitchFamily="34" charset="-122"/>
                <a:cs typeface="Mukta Light" pitchFamily="34" charset="-120"/>
              </a:rPr>
              <a:t>The average vehicle year is 2005.75, suggesting a mix of older and newer vehicles. Newer vehicles may lead to higher claims due to repair costs.</a:t>
            </a:r>
            <a:endParaRPr lang="en-US" sz="1700" dirty="0"/>
          </a:p>
        </p:txBody>
      </p:sp>
      <p:sp>
        <p:nvSpPr>
          <p:cNvPr id="12" name="Text 7"/>
          <p:cNvSpPr/>
          <p:nvPr/>
        </p:nvSpPr>
        <p:spPr>
          <a:xfrm>
            <a:off x="762833" y="6586180"/>
            <a:ext cx="13104733" cy="1046202"/>
          </a:xfrm>
          <a:prstGeom prst="rect">
            <a:avLst/>
          </a:prstGeom>
          <a:noFill/>
          <a:ln/>
        </p:spPr>
        <p:txBody>
          <a:bodyPr wrap="square" lIns="0" tIns="0" rIns="0" bIns="0" rtlCol="0" anchor="t"/>
          <a:lstStyle/>
          <a:p>
            <a:pPr marL="0" indent="0" algn="l">
              <a:lnSpc>
                <a:spcPts val="2700"/>
              </a:lnSpc>
              <a:buNone/>
            </a:pPr>
            <a:r>
              <a:rPr lang="en-US" sz="1700" dirty="0">
                <a:solidFill>
                  <a:srgbClr val="DAD8E9"/>
                </a:solidFill>
                <a:latin typeface="Mukta Light" pitchFamily="34" charset="0"/>
                <a:ea typeface="Mukta Light" pitchFamily="34" charset="-122"/>
                <a:cs typeface="Mukta Light" pitchFamily="34" charset="-120"/>
              </a:rPr>
              <a:t>The average age is 40.67 years (std: 15.12), ranging from 18 to 138, with a median of 40, indicating a diverse customer base. This suggests potential age-related patterns in claim amounts, such as higher claims for younger and older customers. The mean is 1.09 (max: 10, median: 1), showing right-skewness. Its positive correlation (0.126) with claim amounts indicates higher claims for customers with more past claims.</a:t>
            </a:r>
            <a:endParaRPr lang="en-US" sz="1700" dirty="0"/>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3199" y="654606"/>
            <a:ext cx="9431417" cy="661154"/>
          </a:xfrm>
          <a:prstGeom prst="rect">
            <a:avLst/>
          </a:prstGeom>
          <a:noFill/>
          <a:ln/>
        </p:spPr>
        <p:txBody>
          <a:bodyPr wrap="none" lIns="0" tIns="0" rIns="0" bIns="0" rtlCol="0" anchor="t"/>
          <a:lstStyle/>
          <a:p>
            <a:pPr marL="0" indent="0" algn="l">
              <a:lnSpc>
                <a:spcPts val="5200"/>
              </a:lnSpc>
              <a:buNone/>
            </a:pPr>
            <a:r>
              <a:rPr lang="en-US" sz="4150" dirty="0">
                <a:solidFill>
                  <a:srgbClr val="C6BFEE"/>
                </a:solidFill>
                <a:latin typeface="Prompt Medium" pitchFamily="34" charset="0"/>
                <a:ea typeface="Prompt Medium" pitchFamily="34" charset="-122"/>
                <a:cs typeface="Prompt Medium" pitchFamily="34" charset="-120"/>
              </a:rPr>
              <a:t>Data Pre-processing: Numerical Data</a:t>
            </a:r>
            <a:endParaRPr lang="en-US" sz="4150" dirty="0"/>
          </a:p>
        </p:txBody>
      </p:sp>
      <p:pic>
        <p:nvPicPr>
          <p:cNvPr id="3" name="Image 0" descr="preencoded.png"/>
          <p:cNvPicPr>
            <a:picLocks noChangeAspect="1"/>
          </p:cNvPicPr>
          <p:nvPr/>
        </p:nvPicPr>
        <p:blipFill>
          <a:blip r:embed="rId3"/>
          <a:stretch>
            <a:fillRect/>
          </a:stretch>
        </p:blipFill>
        <p:spPr>
          <a:xfrm>
            <a:off x="833199" y="1791891"/>
            <a:ext cx="1190268" cy="1711404"/>
          </a:xfrm>
          <a:prstGeom prst="rect">
            <a:avLst/>
          </a:prstGeom>
        </p:spPr>
      </p:pic>
      <p:sp>
        <p:nvSpPr>
          <p:cNvPr id="4" name="Text 1"/>
          <p:cNvSpPr/>
          <p:nvPr/>
        </p:nvSpPr>
        <p:spPr>
          <a:xfrm>
            <a:off x="2380536" y="2029897"/>
            <a:ext cx="3233023" cy="330637"/>
          </a:xfrm>
          <a:prstGeom prst="rect">
            <a:avLst/>
          </a:prstGeom>
          <a:noFill/>
          <a:ln/>
        </p:spPr>
        <p:txBody>
          <a:bodyPr wrap="none" lIns="0" tIns="0" rIns="0" bIns="0" rtlCol="0" anchor="t"/>
          <a:lstStyle/>
          <a:p>
            <a:pPr marL="0" indent="0" algn="l">
              <a:lnSpc>
                <a:spcPts val="2600"/>
              </a:lnSpc>
              <a:buNone/>
            </a:pPr>
            <a:r>
              <a:rPr lang="en-US" sz="2050" dirty="0">
                <a:solidFill>
                  <a:srgbClr val="DAD8E9"/>
                </a:solidFill>
                <a:latin typeface="Prompt Medium" pitchFamily="34" charset="0"/>
                <a:ea typeface="Prompt Medium" pitchFamily="34" charset="-122"/>
                <a:cs typeface="Prompt Medium" pitchFamily="34" charset="-120"/>
              </a:rPr>
              <a:t>Missing Value Imputation</a:t>
            </a:r>
            <a:endParaRPr lang="en-US" sz="2050" dirty="0"/>
          </a:p>
        </p:txBody>
      </p:sp>
      <p:sp>
        <p:nvSpPr>
          <p:cNvPr id="5" name="Text 2"/>
          <p:cNvSpPr/>
          <p:nvPr/>
        </p:nvSpPr>
        <p:spPr>
          <a:xfrm>
            <a:off x="2380536" y="2503289"/>
            <a:ext cx="11416665" cy="762000"/>
          </a:xfrm>
          <a:prstGeom prst="rect">
            <a:avLst/>
          </a:prstGeom>
          <a:noFill/>
          <a:ln/>
        </p:spPr>
        <p:txBody>
          <a:bodyPr wrap="square" lIns="0" tIns="0" rIns="0" bIns="0" rtlCol="0" anchor="t"/>
          <a:lstStyle/>
          <a:p>
            <a:pPr marL="0" indent="0" algn="l">
              <a:lnSpc>
                <a:spcPts val="2950"/>
              </a:lnSpc>
              <a:buNone/>
            </a:pPr>
            <a:r>
              <a:rPr lang="en-US" sz="1850" dirty="0">
                <a:solidFill>
                  <a:srgbClr val="DAD8E9"/>
                </a:solidFill>
                <a:latin typeface="Mukta Light" pitchFamily="34" charset="0"/>
                <a:ea typeface="Mukta Light" pitchFamily="34" charset="-122"/>
                <a:cs typeface="Mukta Light" pitchFamily="34" charset="-120"/>
              </a:rPr>
              <a:t>Numerical columns were imputed with their median values to preserve central tendencies, effectively addressing approximately 5% missing data.</a:t>
            </a:r>
            <a:endParaRPr lang="en-US" sz="1850" dirty="0"/>
          </a:p>
        </p:txBody>
      </p:sp>
      <p:pic>
        <p:nvPicPr>
          <p:cNvPr id="6" name="Image 1" descr="preencoded.png"/>
          <p:cNvPicPr>
            <a:picLocks noChangeAspect="1"/>
          </p:cNvPicPr>
          <p:nvPr/>
        </p:nvPicPr>
        <p:blipFill>
          <a:blip r:embed="rId4"/>
          <a:stretch>
            <a:fillRect/>
          </a:stretch>
        </p:blipFill>
        <p:spPr>
          <a:xfrm>
            <a:off x="833199" y="3503295"/>
            <a:ext cx="1190268" cy="1711404"/>
          </a:xfrm>
          <a:prstGeom prst="rect">
            <a:avLst/>
          </a:prstGeom>
        </p:spPr>
      </p:pic>
      <p:sp>
        <p:nvSpPr>
          <p:cNvPr id="7" name="Text 3"/>
          <p:cNvSpPr/>
          <p:nvPr/>
        </p:nvSpPr>
        <p:spPr>
          <a:xfrm>
            <a:off x="2380536" y="3741301"/>
            <a:ext cx="2645212" cy="330637"/>
          </a:xfrm>
          <a:prstGeom prst="rect">
            <a:avLst/>
          </a:prstGeom>
          <a:noFill/>
          <a:ln/>
        </p:spPr>
        <p:txBody>
          <a:bodyPr wrap="none" lIns="0" tIns="0" rIns="0" bIns="0" rtlCol="0" anchor="t"/>
          <a:lstStyle/>
          <a:p>
            <a:pPr marL="0" indent="0" algn="l">
              <a:lnSpc>
                <a:spcPts val="2600"/>
              </a:lnSpc>
              <a:buNone/>
            </a:pPr>
            <a:r>
              <a:rPr lang="en-US" sz="2050" dirty="0">
                <a:solidFill>
                  <a:srgbClr val="DAD8E9"/>
                </a:solidFill>
                <a:latin typeface="Prompt Medium" pitchFamily="34" charset="0"/>
                <a:ea typeface="Prompt Medium" pitchFamily="34" charset="-122"/>
                <a:cs typeface="Prompt Medium" pitchFamily="34" charset="-120"/>
              </a:rPr>
              <a:t>Outlier Handling</a:t>
            </a:r>
            <a:endParaRPr lang="en-US" sz="2050" dirty="0"/>
          </a:p>
        </p:txBody>
      </p:sp>
      <p:sp>
        <p:nvSpPr>
          <p:cNvPr id="8" name="Text 4"/>
          <p:cNvSpPr/>
          <p:nvPr/>
        </p:nvSpPr>
        <p:spPr>
          <a:xfrm>
            <a:off x="2380536" y="4214693"/>
            <a:ext cx="11416665" cy="762000"/>
          </a:xfrm>
          <a:prstGeom prst="rect">
            <a:avLst/>
          </a:prstGeom>
          <a:noFill/>
          <a:ln/>
        </p:spPr>
        <p:txBody>
          <a:bodyPr wrap="square" lIns="0" tIns="0" rIns="0" bIns="0" rtlCol="0" anchor="t"/>
          <a:lstStyle/>
          <a:p>
            <a:pPr marL="0" indent="0" algn="l">
              <a:lnSpc>
                <a:spcPts val="2950"/>
              </a:lnSpc>
              <a:buNone/>
            </a:pPr>
            <a:r>
              <a:rPr lang="en-US" sz="1850" dirty="0">
                <a:solidFill>
                  <a:srgbClr val="DAD8E9"/>
                </a:solidFill>
                <a:latin typeface="Mukta Light" pitchFamily="34" charset="0"/>
                <a:ea typeface="Mukta Light" pitchFamily="34" charset="-122"/>
                <a:cs typeface="Mukta Light" pitchFamily="34" charset="-120"/>
              </a:rPr>
              <a:t>Outliers were handled using Winsorization at the 1st and 99th percentiles, capping only ~2% of values, proving more effective by preserving the data distribution.</a:t>
            </a:r>
            <a:endParaRPr lang="en-US" sz="1850" dirty="0"/>
          </a:p>
        </p:txBody>
      </p:sp>
      <p:pic>
        <p:nvPicPr>
          <p:cNvPr id="9" name="Image 2" descr="preencoded.png"/>
          <p:cNvPicPr>
            <a:picLocks noChangeAspect="1"/>
          </p:cNvPicPr>
          <p:nvPr/>
        </p:nvPicPr>
        <p:blipFill>
          <a:blip r:embed="rId5"/>
          <a:stretch>
            <a:fillRect/>
          </a:stretch>
        </p:blipFill>
        <p:spPr>
          <a:xfrm>
            <a:off x="833199" y="5214699"/>
            <a:ext cx="1190268" cy="1711404"/>
          </a:xfrm>
          <a:prstGeom prst="rect">
            <a:avLst/>
          </a:prstGeom>
        </p:spPr>
      </p:pic>
      <p:sp>
        <p:nvSpPr>
          <p:cNvPr id="10" name="Text 5"/>
          <p:cNvSpPr/>
          <p:nvPr/>
        </p:nvSpPr>
        <p:spPr>
          <a:xfrm>
            <a:off x="2380536" y="5452705"/>
            <a:ext cx="2711053" cy="330637"/>
          </a:xfrm>
          <a:prstGeom prst="rect">
            <a:avLst/>
          </a:prstGeom>
          <a:noFill/>
          <a:ln/>
        </p:spPr>
        <p:txBody>
          <a:bodyPr wrap="none" lIns="0" tIns="0" rIns="0" bIns="0" rtlCol="0" anchor="t"/>
          <a:lstStyle/>
          <a:p>
            <a:pPr marL="0" indent="0" algn="l">
              <a:lnSpc>
                <a:spcPts val="2600"/>
              </a:lnSpc>
              <a:buNone/>
            </a:pPr>
            <a:r>
              <a:rPr lang="en-US" sz="2050" dirty="0">
                <a:solidFill>
                  <a:srgbClr val="DAD8E9"/>
                </a:solidFill>
                <a:latin typeface="Prompt Medium" pitchFamily="34" charset="0"/>
                <a:ea typeface="Prompt Medium" pitchFamily="34" charset="-122"/>
                <a:cs typeface="Prompt Medium" pitchFamily="34" charset="-120"/>
              </a:rPr>
              <a:t>Skewness Correction</a:t>
            </a:r>
            <a:endParaRPr lang="en-US" sz="2050" dirty="0"/>
          </a:p>
        </p:txBody>
      </p:sp>
      <p:sp>
        <p:nvSpPr>
          <p:cNvPr id="11" name="Text 6"/>
          <p:cNvSpPr/>
          <p:nvPr/>
        </p:nvSpPr>
        <p:spPr>
          <a:xfrm>
            <a:off x="2380536" y="5926098"/>
            <a:ext cx="11416665" cy="762000"/>
          </a:xfrm>
          <a:prstGeom prst="rect">
            <a:avLst/>
          </a:prstGeom>
          <a:noFill/>
          <a:ln/>
        </p:spPr>
        <p:txBody>
          <a:bodyPr wrap="square" lIns="0" tIns="0" rIns="0" bIns="0" rtlCol="0" anchor="t"/>
          <a:lstStyle/>
          <a:p>
            <a:pPr marL="0" indent="0" algn="l">
              <a:lnSpc>
                <a:spcPts val="2950"/>
              </a:lnSpc>
              <a:buNone/>
            </a:pPr>
            <a:r>
              <a:rPr lang="en-US" sz="1850" dirty="0">
                <a:solidFill>
                  <a:srgbClr val="DAD8E9"/>
                </a:solidFill>
                <a:latin typeface="Mukta Light" pitchFamily="34" charset="0"/>
                <a:ea typeface="Mukta Light" pitchFamily="34" charset="-122"/>
                <a:cs typeface="Mukta Light" pitchFamily="34" charset="-120"/>
              </a:rPr>
              <a:t>Square Root Transformation was applied to ins_deductible and production_year. Yeo-Johnson Transformation was applied to normalize highly skewed distributions.</a:t>
            </a:r>
            <a:endParaRPr lang="en-US" sz="1850" dirty="0"/>
          </a:p>
        </p:txBody>
      </p:sp>
      <p:sp>
        <p:nvSpPr>
          <p:cNvPr id="12" name="Text 7"/>
          <p:cNvSpPr/>
          <p:nvPr/>
        </p:nvSpPr>
        <p:spPr>
          <a:xfrm>
            <a:off x="833199" y="7193875"/>
            <a:ext cx="12964001" cy="381000"/>
          </a:xfrm>
          <a:prstGeom prst="rect">
            <a:avLst/>
          </a:prstGeom>
          <a:noFill/>
          <a:ln/>
        </p:spPr>
        <p:txBody>
          <a:bodyPr wrap="none" lIns="0" tIns="0" rIns="0" bIns="0" rtlCol="0" anchor="t"/>
          <a:lstStyle/>
          <a:p>
            <a:pPr marL="0" indent="0" algn="l">
              <a:lnSpc>
                <a:spcPts val="2950"/>
              </a:lnSpc>
              <a:buNone/>
            </a:pPr>
            <a:endParaRPr lang="en-US" sz="1850" dirty="0"/>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757952"/>
            <a:ext cx="12902327" cy="1371600"/>
          </a:xfrm>
          <a:prstGeom prst="rect">
            <a:avLst/>
          </a:prstGeom>
          <a:noFill/>
          <a:ln/>
        </p:spPr>
        <p:txBody>
          <a:bodyPr wrap="squar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Data Pre-processing: Categorical &amp; Temporal Data</a:t>
            </a:r>
            <a:endParaRPr lang="en-US" sz="4300" dirty="0"/>
          </a:p>
        </p:txBody>
      </p:sp>
      <p:sp>
        <p:nvSpPr>
          <p:cNvPr id="3" name="Shape 1"/>
          <p:cNvSpPr/>
          <p:nvPr/>
        </p:nvSpPr>
        <p:spPr>
          <a:xfrm>
            <a:off x="864037" y="2623304"/>
            <a:ext cx="4136231" cy="2990374"/>
          </a:xfrm>
          <a:prstGeom prst="roundRect">
            <a:avLst>
              <a:gd name="adj" fmla="val 3468"/>
            </a:avLst>
          </a:prstGeom>
          <a:solidFill>
            <a:srgbClr val="542C49"/>
          </a:solidFill>
          <a:ln w="15240">
            <a:solidFill>
              <a:srgbClr val="6D4562"/>
            </a:solidFill>
            <a:prstDash val="solid"/>
          </a:ln>
        </p:spPr>
      </p:sp>
      <p:sp>
        <p:nvSpPr>
          <p:cNvPr id="4" name="Text 2"/>
          <p:cNvSpPr/>
          <p:nvPr/>
        </p:nvSpPr>
        <p:spPr>
          <a:xfrm>
            <a:off x="1126093" y="2885361"/>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Missing Values</a:t>
            </a:r>
            <a:endParaRPr lang="en-US" sz="2150" dirty="0"/>
          </a:p>
        </p:txBody>
      </p:sp>
      <p:sp>
        <p:nvSpPr>
          <p:cNvPr id="5" name="Text 3"/>
          <p:cNvSpPr/>
          <p:nvPr/>
        </p:nvSpPr>
        <p:spPr>
          <a:xfrm>
            <a:off x="1126093" y="3376374"/>
            <a:ext cx="3612118" cy="1975247"/>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Mode imputation eliminated null values in insured_sex, cust_region, car_brand, and claim_type, preserving the dominant categories and ensuring a complete dataset.</a:t>
            </a:r>
            <a:endParaRPr lang="en-US" sz="1900" dirty="0"/>
          </a:p>
        </p:txBody>
      </p:sp>
      <p:sp>
        <p:nvSpPr>
          <p:cNvPr id="6" name="Shape 4"/>
          <p:cNvSpPr/>
          <p:nvPr/>
        </p:nvSpPr>
        <p:spPr>
          <a:xfrm>
            <a:off x="5247084" y="2623304"/>
            <a:ext cx="4136231" cy="2990374"/>
          </a:xfrm>
          <a:prstGeom prst="roundRect">
            <a:avLst>
              <a:gd name="adj" fmla="val 3468"/>
            </a:avLst>
          </a:prstGeom>
          <a:solidFill>
            <a:srgbClr val="542C49"/>
          </a:solidFill>
          <a:ln w="15240">
            <a:solidFill>
              <a:srgbClr val="6D4562"/>
            </a:solidFill>
            <a:prstDash val="solid"/>
          </a:ln>
        </p:spPr>
      </p:sp>
      <p:sp>
        <p:nvSpPr>
          <p:cNvPr id="7" name="Text 5"/>
          <p:cNvSpPr/>
          <p:nvPr/>
        </p:nvSpPr>
        <p:spPr>
          <a:xfrm>
            <a:off x="5509141" y="2885361"/>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Standardization</a:t>
            </a:r>
            <a:endParaRPr lang="en-US" sz="2150" dirty="0"/>
          </a:p>
        </p:txBody>
      </p:sp>
      <p:sp>
        <p:nvSpPr>
          <p:cNvPr id="8" name="Text 6"/>
          <p:cNvSpPr/>
          <p:nvPr/>
        </p:nvSpPr>
        <p:spPr>
          <a:xfrm>
            <a:off x="5509141" y="3376374"/>
            <a:ext cx="3612118" cy="1975247"/>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insured_sex, car_brand, cust_region, and claim_type were standardized to reduce unique values and correct inconsistencies, enhancing consistency.</a:t>
            </a:r>
            <a:endParaRPr lang="en-US" sz="1900" dirty="0"/>
          </a:p>
        </p:txBody>
      </p:sp>
      <p:sp>
        <p:nvSpPr>
          <p:cNvPr id="9" name="Shape 7"/>
          <p:cNvSpPr/>
          <p:nvPr/>
        </p:nvSpPr>
        <p:spPr>
          <a:xfrm>
            <a:off x="9630132" y="2623304"/>
            <a:ext cx="4136231" cy="2990374"/>
          </a:xfrm>
          <a:prstGeom prst="roundRect">
            <a:avLst>
              <a:gd name="adj" fmla="val 3468"/>
            </a:avLst>
          </a:prstGeom>
          <a:solidFill>
            <a:srgbClr val="542C49"/>
          </a:solidFill>
          <a:ln w="15240">
            <a:solidFill>
              <a:srgbClr val="6D4562"/>
            </a:solidFill>
            <a:prstDash val="solid"/>
          </a:ln>
        </p:spPr>
      </p:sp>
      <p:sp>
        <p:nvSpPr>
          <p:cNvPr id="10" name="Text 8"/>
          <p:cNvSpPr/>
          <p:nvPr/>
        </p:nvSpPr>
        <p:spPr>
          <a:xfrm>
            <a:off x="9892189" y="2885361"/>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Temporal Data</a:t>
            </a:r>
            <a:endParaRPr lang="en-US" sz="2150" dirty="0"/>
          </a:p>
        </p:txBody>
      </p:sp>
      <p:sp>
        <p:nvSpPr>
          <p:cNvPr id="11" name="Text 9"/>
          <p:cNvSpPr/>
          <p:nvPr/>
        </p:nvSpPr>
        <p:spPr>
          <a:xfrm>
            <a:off x="9892189" y="3376374"/>
            <a:ext cx="3612118" cy="1975247"/>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Missing values were imputed with the median date, and unrealistic dates were handled by capping future dates and adjusting claim_incurred_date.</a:t>
            </a:r>
            <a:endParaRPr lang="en-US" sz="1900" dirty="0"/>
          </a:p>
        </p:txBody>
      </p:sp>
      <p:sp>
        <p:nvSpPr>
          <p:cNvPr id="12" name="Text 10"/>
          <p:cNvSpPr/>
          <p:nvPr/>
        </p:nvSpPr>
        <p:spPr>
          <a:xfrm>
            <a:off x="864037" y="5891332"/>
            <a:ext cx="12902327" cy="158019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Mode imputation eliminated null values in insured_sex, cust_region, car_brand, and claim_type. insured_sex, car_brand, cust_region, and claim_type were standardized to reduce unique values and correct inconsistencies, enhancing consistency. Converted coverage_start_date and claim_incurred_date to datetime format using pd.to_datetime with errors='coerce', then imputed missing values with the median date of each column to maintain a representative temporal baseline.</a:t>
            </a:r>
            <a:endParaRPr lang="en-US" sz="1900" dirty="0"/>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8314" y="627221"/>
            <a:ext cx="7880747" cy="633532"/>
          </a:xfrm>
          <a:prstGeom prst="rect">
            <a:avLst/>
          </a:prstGeom>
          <a:noFill/>
          <a:ln/>
        </p:spPr>
        <p:txBody>
          <a:bodyPr wrap="none" lIns="0" tIns="0" rIns="0" bIns="0" rtlCol="0" anchor="t"/>
          <a:lstStyle/>
          <a:p>
            <a:pPr marL="0" indent="0" algn="l">
              <a:lnSpc>
                <a:spcPts val="4950"/>
              </a:lnSpc>
              <a:buNone/>
            </a:pPr>
            <a:r>
              <a:rPr lang="en-US" sz="3950" dirty="0">
                <a:solidFill>
                  <a:srgbClr val="C6BFEE"/>
                </a:solidFill>
                <a:latin typeface="Prompt Medium" pitchFamily="34" charset="0"/>
                <a:ea typeface="Prompt Medium" pitchFamily="34" charset="-122"/>
                <a:cs typeface="Prompt Medium" pitchFamily="34" charset="-120"/>
              </a:rPr>
              <a:t>Exploratory Data Analysis (EDA)</a:t>
            </a:r>
            <a:endParaRPr lang="en-US" sz="3950" dirty="0"/>
          </a:p>
        </p:txBody>
      </p:sp>
      <p:sp>
        <p:nvSpPr>
          <p:cNvPr id="3" name="Text 1"/>
          <p:cNvSpPr/>
          <p:nvPr/>
        </p:nvSpPr>
        <p:spPr>
          <a:xfrm>
            <a:off x="2153483" y="1906310"/>
            <a:ext cx="2538770" cy="316825"/>
          </a:xfrm>
          <a:prstGeom prst="rect">
            <a:avLst/>
          </a:prstGeom>
          <a:noFill/>
          <a:ln/>
        </p:spPr>
        <p:txBody>
          <a:bodyPr wrap="none" lIns="0" tIns="0" rIns="0" bIns="0" rtlCol="0" anchor="t"/>
          <a:lstStyle/>
          <a:p>
            <a:pPr marL="0" indent="0" algn="r">
              <a:lnSpc>
                <a:spcPts val="2450"/>
              </a:lnSpc>
              <a:buNone/>
            </a:pPr>
            <a:r>
              <a:rPr lang="en-US" sz="1950" dirty="0">
                <a:solidFill>
                  <a:srgbClr val="DAD8E9"/>
                </a:solidFill>
                <a:latin typeface="Prompt Medium" pitchFamily="34" charset="0"/>
                <a:ea typeface="Prompt Medium" pitchFamily="34" charset="-122"/>
                <a:cs typeface="Prompt Medium" pitchFamily="34" charset="-120"/>
              </a:rPr>
              <a:t>Distribution Analysis</a:t>
            </a:r>
            <a:endParaRPr lang="en-US" sz="1950" dirty="0"/>
          </a:p>
        </p:txBody>
      </p:sp>
      <p:sp>
        <p:nvSpPr>
          <p:cNvPr id="4" name="Text 2"/>
          <p:cNvSpPr/>
          <p:nvPr/>
        </p:nvSpPr>
        <p:spPr>
          <a:xfrm>
            <a:off x="798314" y="2359938"/>
            <a:ext cx="3893939" cy="1459706"/>
          </a:xfrm>
          <a:prstGeom prst="rect">
            <a:avLst/>
          </a:prstGeom>
          <a:noFill/>
          <a:ln/>
        </p:spPr>
        <p:txBody>
          <a:bodyPr wrap="square" lIns="0" tIns="0" rIns="0" bIns="0" rtlCol="0" anchor="t"/>
          <a:lstStyle/>
          <a:p>
            <a:pPr marL="0" indent="0" algn="r">
              <a:lnSpc>
                <a:spcPts val="2850"/>
              </a:lnSpc>
              <a:buNone/>
            </a:pPr>
            <a:r>
              <a:rPr lang="en-US" sz="1750" dirty="0">
                <a:solidFill>
                  <a:srgbClr val="DAD8E9"/>
                </a:solidFill>
                <a:latin typeface="Mukta Light" pitchFamily="34" charset="0"/>
                <a:ea typeface="Mukta Light" pitchFamily="34" charset="-122"/>
                <a:cs typeface="Mukta Light" pitchFamily="34" charset="-120"/>
              </a:rPr>
              <a:t>A histogram with kernel density estimate (KDE) visualized the distribution of total_claim_amount post-Yeo-Johnson transformation.</a:t>
            </a:r>
            <a:endParaRPr lang="en-US" sz="1750" dirty="0"/>
          </a:p>
        </p:txBody>
      </p:sp>
      <p:pic>
        <p:nvPicPr>
          <p:cNvPr id="5" name="Image 0" descr="preencoded.png"/>
          <p:cNvPicPr>
            <a:picLocks noChangeAspect="1"/>
          </p:cNvPicPr>
          <p:nvPr/>
        </p:nvPicPr>
        <p:blipFill>
          <a:blip r:embed="rId3"/>
          <a:stretch>
            <a:fillRect/>
          </a:stretch>
        </p:blipFill>
        <p:spPr>
          <a:xfrm>
            <a:off x="5034320" y="1716881"/>
            <a:ext cx="4561761" cy="4561761"/>
          </a:xfrm>
          <a:prstGeom prst="rect">
            <a:avLst/>
          </a:prstGeom>
        </p:spPr>
      </p:pic>
      <p:pic>
        <p:nvPicPr>
          <p:cNvPr id="6" name="Image 1" descr="preencoded.png"/>
          <p:cNvPicPr>
            <a:picLocks noChangeAspect="1"/>
          </p:cNvPicPr>
          <p:nvPr/>
        </p:nvPicPr>
        <p:blipFill>
          <a:blip r:embed="rId4"/>
          <a:stretch>
            <a:fillRect/>
          </a:stretch>
        </p:blipFill>
        <p:spPr>
          <a:xfrm>
            <a:off x="6226433" y="2478107"/>
            <a:ext cx="341233" cy="426601"/>
          </a:xfrm>
          <a:prstGeom prst="rect">
            <a:avLst/>
          </a:prstGeom>
        </p:spPr>
      </p:pic>
      <p:sp>
        <p:nvSpPr>
          <p:cNvPr id="7" name="Text 3"/>
          <p:cNvSpPr/>
          <p:nvPr/>
        </p:nvSpPr>
        <p:spPr>
          <a:xfrm>
            <a:off x="9938147" y="2088833"/>
            <a:ext cx="2577584" cy="316825"/>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Numerical Predictors</a:t>
            </a:r>
            <a:endParaRPr lang="en-US" sz="1950" dirty="0"/>
          </a:p>
        </p:txBody>
      </p:sp>
      <p:sp>
        <p:nvSpPr>
          <p:cNvPr id="8" name="Text 4"/>
          <p:cNvSpPr/>
          <p:nvPr/>
        </p:nvSpPr>
        <p:spPr>
          <a:xfrm>
            <a:off x="9938147" y="2542461"/>
            <a:ext cx="3893939" cy="1094780"/>
          </a:xfrm>
          <a:prstGeom prst="rect">
            <a:avLst/>
          </a:prstGeom>
          <a:noFill/>
          <a:ln/>
        </p:spPr>
        <p:txBody>
          <a:bodyPr wrap="squar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Scatter plots with regression lines were created for total_claim_amount against each numerical predictor.</a:t>
            </a:r>
            <a:endParaRPr lang="en-US" sz="1750" dirty="0"/>
          </a:p>
        </p:txBody>
      </p:sp>
      <p:pic>
        <p:nvPicPr>
          <p:cNvPr id="9" name="Image 2" descr="preencoded.png"/>
          <p:cNvPicPr>
            <a:picLocks noChangeAspect="1"/>
          </p:cNvPicPr>
          <p:nvPr/>
        </p:nvPicPr>
        <p:blipFill>
          <a:blip r:embed="rId5"/>
          <a:stretch>
            <a:fillRect/>
          </a:stretch>
        </p:blipFill>
        <p:spPr>
          <a:xfrm>
            <a:off x="5034320" y="1716881"/>
            <a:ext cx="4561761" cy="4561761"/>
          </a:xfrm>
          <a:prstGeom prst="rect">
            <a:avLst/>
          </a:prstGeom>
        </p:spPr>
      </p:pic>
      <p:pic>
        <p:nvPicPr>
          <p:cNvPr id="10" name="Image 3" descr="preencoded.png"/>
          <p:cNvPicPr>
            <a:picLocks noChangeAspect="1"/>
          </p:cNvPicPr>
          <p:nvPr/>
        </p:nvPicPr>
        <p:blipFill>
          <a:blip r:embed="rId6"/>
          <a:stretch>
            <a:fillRect/>
          </a:stretch>
        </p:blipFill>
        <p:spPr>
          <a:xfrm>
            <a:off x="8450759" y="2866370"/>
            <a:ext cx="341233" cy="426601"/>
          </a:xfrm>
          <a:prstGeom prst="rect">
            <a:avLst/>
          </a:prstGeom>
        </p:spPr>
      </p:pic>
      <p:sp>
        <p:nvSpPr>
          <p:cNvPr id="11" name="Text 5"/>
          <p:cNvSpPr/>
          <p:nvPr/>
        </p:nvSpPr>
        <p:spPr>
          <a:xfrm>
            <a:off x="9938147" y="4540687"/>
            <a:ext cx="2763798" cy="316825"/>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Categorical Predictors</a:t>
            </a:r>
            <a:endParaRPr lang="en-US" sz="1950" dirty="0"/>
          </a:p>
        </p:txBody>
      </p:sp>
      <p:sp>
        <p:nvSpPr>
          <p:cNvPr id="12" name="Text 6"/>
          <p:cNvSpPr/>
          <p:nvPr/>
        </p:nvSpPr>
        <p:spPr>
          <a:xfrm>
            <a:off x="9938147" y="4994315"/>
            <a:ext cx="3893939" cy="1094780"/>
          </a:xfrm>
          <a:prstGeom prst="rect">
            <a:avLst/>
          </a:prstGeom>
          <a:noFill/>
          <a:ln/>
        </p:spPr>
        <p:txBody>
          <a:bodyPr wrap="squar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Box plots overlaid with violin plots compared total_claim_amount across levels of categorical predictors.</a:t>
            </a:r>
            <a:endParaRPr lang="en-US" sz="1750" dirty="0"/>
          </a:p>
        </p:txBody>
      </p:sp>
      <p:pic>
        <p:nvPicPr>
          <p:cNvPr id="13" name="Image 4" descr="preencoded.png"/>
          <p:cNvPicPr>
            <a:picLocks noChangeAspect="1"/>
          </p:cNvPicPr>
          <p:nvPr/>
        </p:nvPicPr>
        <p:blipFill>
          <a:blip r:embed="rId7"/>
          <a:stretch>
            <a:fillRect/>
          </a:stretch>
        </p:blipFill>
        <p:spPr>
          <a:xfrm>
            <a:off x="5034320" y="1716881"/>
            <a:ext cx="4561761" cy="4561761"/>
          </a:xfrm>
          <a:prstGeom prst="rect">
            <a:avLst/>
          </a:prstGeom>
        </p:spPr>
      </p:pic>
      <p:pic>
        <p:nvPicPr>
          <p:cNvPr id="14" name="Image 5" descr="preencoded.png"/>
          <p:cNvPicPr>
            <a:picLocks noChangeAspect="1"/>
          </p:cNvPicPr>
          <p:nvPr/>
        </p:nvPicPr>
        <p:blipFill>
          <a:blip r:embed="rId8"/>
          <a:stretch>
            <a:fillRect/>
          </a:stretch>
        </p:blipFill>
        <p:spPr>
          <a:xfrm>
            <a:off x="8062496" y="5090696"/>
            <a:ext cx="341233" cy="426601"/>
          </a:xfrm>
          <a:prstGeom prst="rect">
            <a:avLst/>
          </a:prstGeom>
        </p:spPr>
      </p:pic>
      <p:sp>
        <p:nvSpPr>
          <p:cNvPr id="15" name="Text 7"/>
          <p:cNvSpPr/>
          <p:nvPr/>
        </p:nvSpPr>
        <p:spPr>
          <a:xfrm>
            <a:off x="1608177" y="4540687"/>
            <a:ext cx="3084076" cy="316825"/>
          </a:xfrm>
          <a:prstGeom prst="rect">
            <a:avLst/>
          </a:prstGeom>
          <a:noFill/>
          <a:ln/>
        </p:spPr>
        <p:txBody>
          <a:bodyPr wrap="none" lIns="0" tIns="0" rIns="0" bIns="0" rtlCol="0" anchor="t"/>
          <a:lstStyle/>
          <a:p>
            <a:pPr marL="0" indent="0" algn="r">
              <a:lnSpc>
                <a:spcPts val="2450"/>
              </a:lnSpc>
              <a:buNone/>
            </a:pPr>
            <a:r>
              <a:rPr lang="en-US" sz="1950" dirty="0">
                <a:solidFill>
                  <a:srgbClr val="DAD8E9"/>
                </a:solidFill>
                <a:latin typeface="Prompt Medium" pitchFamily="34" charset="0"/>
                <a:ea typeface="Prompt Medium" pitchFamily="34" charset="-122"/>
                <a:cs typeface="Prompt Medium" pitchFamily="34" charset="-120"/>
              </a:rPr>
              <a:t>Correlation Identification</a:t>
            </a:r>
            <a:endParaRPr lang="en-US" sz="1950" dirty="0"/>
          </a:p>
        </p:txBody>
      </p:sp>
      <p:sp>
        <p:nvSpPr>
          <p:cNvPr id="16" name="Text 8"/>
          <p:cNvSpPr/>
          <p:nvPr/>
        </p:nvSpPr>
        <p:spPr>
          <a:xfrm>
            <a:off x="798314" y="4994315"/>
            <a:ext cx="3893939" cy="1094780"/>
          </a:xfrm>
          <a:prstGeom prst="rect">
            <a:avLst/>
          </a:prstGeom>
          <a:noFill/>
          <a:ln/>
        </p:spPr>
        <p:txBody>
          <a:bodyPr wrap="square" lIns="0" tIns="0" rIns="0" bIns="0" rtlCol="0" anchor="t"/>
          <a:lstStyle/>
          <a:p>
            <a:pPr marL="0" indent="0" algn="r">
              <a:lnSpc>
                <a:spcPts val="2850"/>
              </a:lnSpc>
              <a:buNone/>
            </a:pPr>
            <a:r>
              <a:rPr lang="en-US" sz="1750" dirty="0">
                <a:solidFill>
                  <a:srgbClr val="DAD8E9"/>
                </a:solidFill>
                <a:latin typeface="Mukta Light" pitchFamily="34" charset="0"/>
                <a:ea typeface="Mukta Light" pitchFamily="34" charset="-122"/>
                <a:cs typeface="Mukta Light" pitchFamily="34" charset="-120"/>
              </a:rPr>
              <a:t>Pearson and Spearman correlation matrices were computed for numerical predictors, visualized via heatmaps.</a:t>
            </a:r>
            <a:endParaRPr lang="en-US" sz="1750" dirty="0"/>
          </a:p>
        </p:txBody>
      </p:sp>
      <p:pic>
        <p:nvPicPr>
          <p:cNvPr id="17" name="Image 6" descr="preencoded.png"/>
          <p:cNvPicPr>
            <a:picLocks noChangeAspect="1"/>
          </p:cNvPicPr>
          <p:nvPr/>
        </p:nvPicPr>
        <p:blipFill>
          <a:blip r:embed="rId9"/>
          <a:stretch>
            <a:fillRect/>
          </a:stretch>
        </p:blipFill>
        <p:spPr>
          <a:xfrm>
            <a:off x="5034320" y="1716881"/>
            <a:ext cx="4561761" cy="4561761"/>
          </a:xfrm>
          <a:prstGeom prst="rect">
            <a:avLst/>
          </a:prstGeom>
        </p:spPr>
      </p:pic>
      <p:pic>
        <p:nvPicPr>
          <p:cNvPr id="18" name="Image 7" descr="preencoded.png"/>
          <p:cNvPicPr>
            <a:picLocks noChangeAspect="1"/>
          </p:cNvPicPr>
          <p:nvPr/>
        </p:nvPicPr>
        <p:blipFill>
          <a:blip r:embed="rId10"/>
          <a:stretch>
            <a:fillRect/>
          </a:stretch>
        </p:blipFill>
        <p:spPr>
          <a:xfrm>
            <a:off x="5838170" y="4702433"/>
            <a:ext cx="341233" cy="426601"/>
          </a:xfrm>
          <a:prstGeom prst="rect">
            <a:avLst/>
          </a:prstGeom>
        </p:spPr>
      </p:pic>
      <p:sp>
        <p:nvSpPr>
          <p:cNvPr id="19" name="Text 9"/>
          <p:cNvSpPr/>
          <p:nvPr/>
        </p:nvSpPr>
        <p:spPr>
          <a:xfrm>
            <a:off x="798314" y="6535222"/>
            <a:ext cx="13033772" cy="1459706"/>
          </a:xfrm>
          <a:prstGeom prst="rect">
            <a:avLst/>
          </a:prstGeom>
          <a:noFill/>
          <a:ln/>
        </p:spPr>
        <p:txBody>
          <a:bodyPr wrap="squar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Exploratory Data Analysis (EDA) was conducted to examine the distribution of claim severity, represented by total_claim_amount, and its relationships with key predictors in a dataset of over 1 million insurance policies. This section details the visualizations developed—histograms, scatter plots, and box plots—to illustrate these patterns, and the methods used to identify correlations between predictors and claim amounts, providing insights into factors driving claim severity.</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2712" y="584716"/>
            <a:ext cx="8077557" cy="589478"/>
          </a:xfrm>
          <a:prstGeom prst="rect">
            <a:avLst/>
          </a:prstGeom>
          <a:noFill/>
          <a:ln/>
        </p:spPr>
        <p:txBody>
          <a:bodyPr wrap="none" lIns="0" tIns="0" rIns="0" bIns="0" rtlCol="0" anchor="t"/>
          <a:lstStyle/>
          <a:p>
            <a:pPr marL="0" indent="0" algn="l">
              <a:lnSpc>
                <a:spcPts val="4600"/>
              </a:lnSpc>
              <a:buNone/>
            </a:pPr>
            <a:r>
              <a:rPr lang="en-US" sz="3700" dirty="0">
                <a:solidFill>
                  <a:srgbClr val="C6BFEE"/>
                </a:solidFill>
                <a:latin typeface="Prompt Medium" pitchFamily="34" charset="0"/>
                <a:ea typeface="Prompt Medium" pitchFamily="34" charset="-122"/>
                <a:cs typeface="Prompt Medium" pitchFamily="34" charset="-120"/>
              </a:rPr>
              <a:t>Model Building: Hypothesis Testing</a:t>
            </a:r>
            <a:endParaRPr lang="en-US" sz="3700" dirty="0"/>
          </a:p>
        </p:txBody>
      </p:sp>
      <p:sp>
        <p:nvSpPr>
          <p:cNvPr id="3" name="Shape 1"/>
          <p:cNvSpPr/>
          <p:nvPr/>
        </p:nvSpPr>
        <p:spPr>
          <a:xfrm>
            <a:off x="742712" y="1598652"/>
            <a:ext cx="2190750" cy="1525548"/>
          </a:xfrm>
          <a:prstGeom prst="roundRect">
            <a:avLst>
              <a:gd name="adj" fmla="val 5843"/>
            </a:avLst>
          </a:prstGeom>
          <a:solidFill>
            <a:srgbClr val="542C49"/>
          </a:solidFill>
          <a:ln w="7620">
            <a:solidFill>
              <a:srgbClr val="6D4562"/>
            </a:solidFill>
            <a:prstDash val="solid"/>
          </a:ln>
        </p:spPr>
      </p:sp>
      <p:sp>
        <p:nvSpPr>
          <p:cNvPr id="4" name="Text 2"/>
          <p:cNvSpPr/>
          <p:nvPr/>
        </p:nvSpPr>
        <p:spPr>
          <a:xfrm>
            <a:off x="1688902" y="2174915"/>
            <a:ext cx="298371" cy="373023"/>
          </a:xfrm>
          <a:prstGeom prst="rect">
            <a:avLst/>
          </a:prstGeom>
          <a:noFill/>
          <a:ln/>
        </p:spPr>
        <p:txBody>
          <a:bodyPr wrap="none" lIns="0" tIns="0" rIns="0" bIns="0" rtlCol="0" anchor="t"/>
          <a:lstStyle/>
          <a:p>
            <a:pPr marL="0" indent="0" algn="ctr">
              <a:lnSpc>
                <a:spcPts val="3750"/>
              </a:lnSpc>
              <a:buNone/>
            </a:pPr>
            <a:r>
              <a:rPr lang="en-US" sz="2300" dirty="0">
                <a:solidFill>
                  <a:srgbClr val="DAD8E9"/>
                </a:solidFill>
                <a:latin typeface="Prompt Medium" pitchFamily="34" charset="0"/>
                <a:ea typeface="Prompt Medium" pitchFamily="34" charset="-122"/>
                <a:cs typeface="Prompt Medium" pitchFamily="34" charset="-120"/>
              </a:rPr>
              <a:t>1</a:t>
            </a:r>
            <a:endParaRPr lang="en-US" sz="2300" dirty="0"/>
          </a:p>
        </p:txBody>
      </p:sp>
      <p:sp>
        <p:nvSpPr>
          <p:cNvPr id="5" name="Text 3"/>
          <p:cNvSpPr/>
          <p:nvPr/>
        </p:nvSpPr>
        <p:spPr>
          <a:xfrm>
            <a:off x="3145631" y="1810822"/>
            <a:ext cx="2398276" cy="294799"/>
          </a:xfrm>
          <a:prstGeom prst="rect">
            <a:avLst/>
          </a:prstGeom>
          <a:noFill/>
          <a:ln/>
        </p:spPr>
        <p:txBody>
          <a:bodyPr wrap="none" lIns="0" tIns="0" rIns="0" bIns="0" rtlCol="0" anchor="t"/>
          <a:lstStyle/>
          <a:p>
            <a:pPr marL="0" indent="0" algn="l">
              <a:lnSpc>
                <a:spcPts val="2300"/>
              </a:lnSpc>
              <a:buNone/>
            </a:pPr>
            <a:r>
              <a:rPr lang="en-US" sz="1850" dirty="0">
                <a:solidFill>
                  <a:srgbClr val="DAD8E9"/>
                </a:solidFill>
                <a:latin typeface="Prompt Medium" pitchFamily="34" charset="0"/>
                <a:ea typeface="Prompt Medium" pitchFamily="34" charset="-122"/>
                <a:cs typeface="Prompt Medium" pitchFamily="34" charset="-120"/>
              </a:rPr>
              <a:t>Numerical Predictors</a:t>
            </a:r>
            <a:endParaRPr lang="en-US" sz="1850" dirty="0"/>
          </a:p>
        </p:txBody>
      </p:sp>
      <p:sp>
        <p:nvSpPr>
          <p:cNvPr id="6" name="Text 4"/>
          <p:cNvSpPr/>
          <p:nvPr/>
        </p:nvSpPr>
        <p:spPr>
          <a:xfrm>
            <a:off x="3145631" y="2232898"/>
            <a:ext cx="10529888" cy="679133"/>
          </a:xfrm>
          <a:prstGeom prst="rect">
            <a:avLst/>
          </a:prstGeom>
          <a:noFill/>
          <a:ln/>
        </p:spPr>
        <p:txBody>
          <a:bodyPr wrap="square" lIns="0" tIns="0" rIns="0" bIns="0" rtlCol="0" anchor="t"/>
          <a:lstStyle/>
          <a:p>
            <a:pPr marL="0" indent="0" algn="l">
              <a:lnSpc>
                <a:spcPts val="2650"/>
              </a:lnSpc>
              <a:buNone/>
            </a:pPr>
            <a:r>
              <a:rPr lang="en-US" sz="1650" dirty="0">
                <a:solidFill>
                  <a:srgbClr val="DAD8E9"/>
                </a:solidFill>
                <a:latin typeface="Mukta Light" pitchFamily="34" charset="0"/>
                <a:ea typeface="Mukta Light" pitchFamily="34" charset="-122"/>
                <a:cs typeface="Mukta Light" pitchFamily="34" charset="-120"/>
              </a:rPr>
              <a:t>Pearson and Spearman correlation tests were used to evaluate relationships between numerical predictors and total_claim_amount.</a:t>
            </a:r>
            <a:endParaRPr lang="en-US" sz="1650" dirty="0"/>
          </a:p>
        </p:txBody>
      </p:sp>
      <p:sp>
        <p:nvSpPr>
          <p:cNvPr id="7" name="Shape 5"/>
          <p:cNvSpPr/>
          <p:nvPr/>
        </p:nvSpPr>
        <p:spPr>
          <a:xfrm>
            <a:off x="3039547" y="3114675"/>
            <a:ext cx="10742057" cy="11430"/>
          </a:xfrm>
          <a:prstGeom prst="roundRect">
            <a:avLst>
              <a:gd name="adj" fmla="val 779848"/>
            </a:avLst>
          </a:prstGeom>
          <a:solidFill>
            <a:srgbClr val="6D4562"/>
          </a:solidFill>
          <a:ln/>
        </p:spPr>
      </p:sp>
      <p:sp>
        <p:nvSpPr>
          <p:cNvPr id="8" name="Shape 6"/>
          <p:cNvSpPr/>
          <p:nvPr/>
        </p:nvSpPr>
        <p:spPr>
          <a:xfrm>
            <a:off x="742712" y="3230285"/>
            <a:ext cx="4381619" cy="1525548"/>
          </a:xfrm>
          <a:prstGeom prst="roundRect">
            <a:avLst>
              <a:gd name="adj" fmla="val 5843"/>
            </a:avLst>
          </a:prstGeom>
          <a:solidFill>
            <a:srgbClr val="542C49"/>
          </a:solidFill>
          <a:ln w="7620">
            <a:solidFill>
              <a:srgbClr val="6D4562"/>
            </a:solidFill>
            <a:prstDash val="solid"/>
          </a:ln>
        </p:spPr>
      </p:sp>
      <p:sp>
        <p:nvSpPr>
          <p:cNvPr id="9" name="Text 7"/>
          <p:cNvSpPr/>
          <p:nvPr/>
        </p:nvSpPr>
        <p:spPr>
          <a:xfrm>
            <a:off x="2784277" y="3806547"/>
            <a:ext cx="298371" cy="373023"/>
          </a:xfrm>
          <a:prstGeom prst="rect">
            <a:avLst/>
          </a:prstGeom>
          <a:noFill/>
          <a:ln/>
        </p:spPr>
        <p:txBody>
          <a:bodyPr wrap="none" lIns="0" tIns="0" rIns="0" bIns="0" rtlCol="0" anchor="t"/>
          <a:lstStyle/>
          <a:p>
            <a:pPr marL="0" indent="0" algn="ctr">
              <a:lnSpc>
                <a:spcPts val="3750"/>
              </a:lnSpc>
              <a:buNone/>
            </a:pPr>
            <a:r>
              <a:rPr lang="en-US" sz="2300" dirty="0">
                <a:solidFill>
                  <a:srgbClr val="DAD8E9"/>
                </a:solidFill>
                <a:latin typeface="Prompt Medium" pitchFamily="34" charset="0"/>
                <a:ea typeface="Prompt Medium" pitchFamily="34" charset="-122"/>
                <a:cs typeface="Prompt Medium" pitchFamily="34" charset="-120"/>
              </a:rPr>
              <a:t>2</a:t>
            </a:r>
            <a:endParaRPr lang="en-US" sz="2300" dirty="0"/>
          </a:p>
        </p:txBody>
      </p:sp>
      <p:sp>
        <p:nvSpPr>
          <p:cNvPr id="10" name="Text 8"/>
          <p:cNvSpPr/>
          <p:nvPr/>
        </p:nvSpPr>
        <p:spPr>
          <a:xfrm>
            <a:off x="5336500" y="3442454"/>
            <a:ext cx="2571512" cy="294799"/>
          </a:xfrm>
          <a:prstGeom prst="rect">
            <a:avLst/>
          </a:prstGeom>
          <a:noFill/>
          <a:ln/>
        </p:spPr>
        <p:txBody>
          <a:bodyPr wrap="none" lIns="0" tIns="0" rIns="0" bIns="0" rtlCol="0" anchor="t"/>
          <a:lstStyle/>
          <a:p>
            <a:pPr marL="0" indent="0" algn="l">
              <a:lnSpc>
                <a:spcPts val="2300"/>
              </a:lnSpc>
              <a:buNone/>
            </a:pPr>
            <a:r>
              <a:rPr lang="en-US" sz="1850" dirty="0">
                <a:solidFill>
                  <a:srgbClr val="DAD8E9"/>
                </a:solidFill>
                <a:latin typeface="Prompt Medium" pitchFamily="34" charset="0"/>
                <a:ea typeface="Prompt Medium" pitchFamily="34" charset="-122"/>
                <a:cs typeface="Prompt Medium" pitchFamily="34" charset="-120"/>
              </a:rPr>
              <a:t>Categorical Predictors</a:t>
            </a:r>
            <a:endParaRPr lang="en-US" sz="1850" dirty="0"/>
          </a:p>
        </p:txBody>
      </p:sp>
      <p:sp>
        <p:nvSpPr>
          <p:cNvPr id="11" name="Text 9"/>
          <p:cNvSpPr/>
          <p:nvPr/>
        </p:nvSpPr>
        <p:spPr>
          <a:xfrm>
            <a:off x="5336500" y="3864531"/>
            <a:ext cx="8339018" cy="679133"/>
          </a:xfrm>
          <a:prstGeom prst="rect">
            <a:avLst/>
          </a:prstGeom>
          <a:noFill/>
          <a:ln/>
        </p:spPr>
        <p:txBody>
          <a:bodyPr wrap="square" lIns="0" tIns="0" rIns="0" bIns="0" rtlCol="0" anchor="t"/>
          <a:lstStyle/>
          <a:p>
            <a:pPr marL="0" indent="0" algn="l">
              <a:lnSpc>
                <a:spcPts val="2650"/>
              </a:lnSpc>
              <a:buNone/>
            </a:pPr>
            <a:r>
              <a:rPr lang="en-US" sz="1650" dirty="0">
                <a:solidFill>
                  <a:srgbClr val="DAD8E9"/>
                </a:solidFill>
                <a:latin typeface="Mukta Light" pitchFamily="34" charset="0"/>
                <a:ea typeface="Mukta Light" pitchFamily="34" charset="-122"/>
                <a:cs typeface="Mukta Light" pitchFamily="34" charset="-120"/>
              </a:rPr>
              <a:t>ANOVA and Kruskal-Wallis tests were applied to categorical predictors to test mean differences across groups.</a:t>
            </a:r>
            <a:endParaRPr lang="en-US" sz="1650" dirty="0"/>
          </a:p>
        </p:txBody>
      </p:sp>
      <p:sp>
        <p:nvSpPr>
          <p:cNvPr id="12" name="Shape 10"/>
          <p:cNvSpPr/>
          <p:nvPr/>
        </p:nvSpPr>
        <p:spPr>
          <a:xfrm>
            <a:off x="5230416" y="4746308"/>
            <a:ext cx="8551188" cy="11430"/>
          </a:xfrm>
          <a:prstGeom prst="roundRect">
            <a:avLst>
              <a:gd name="adj" fmla="val 779848"/>
            </a:avLst>
          </a:prstGeom>
          <a:solidFill>
            <a:srgbClr val="6D4562"/>
          </a:solidFill>
          <a:ln/>
        </p:spPr>
      </p:sp>
      <p:sp>
        <p:nvSpPr>
          <p:cNvPr id="13" name="Shape 11"/>
          <p:cNvSpPr/>
          <p:nvPr/>
        </p:nvSpPr>
        <p:spPr>
          <a:xfrm>
            <a:off x="742712" y="4861917"/>
            <a:ext cx="6572488" cy="1525548"/>
          </a:xfrm>
          <a:prstGeom prst="roundRect">
            <a:avLst>
              <a:gd name="adj" fmla="val 5843"/>
            </a:avLst>
          </a:prstGeom>
          <a:solidFill>
            <a:srgbClr val="542C49"/>
          </a:solidFill>
          <a:ln w="7620">
            <a:solidFill>
              <a:srgbClr val="6D4562"/>
            </a:solidFill>
            <a:prstDash val="solid"/>
          </a:ln>
        </p:spPr>
      </p:sp>
      <p:sp>
        <p:nvSpPr>
          <p:cNvPr id="14" name="Text 12"/>
          <p:cNvSpPr/>
          <p:nvPr/>
        </p:nvSpPr>
        <p:spPr>
          <a:xfrm>
            <a:off x="3879771" y="5438180"/>
            <a:ext cx="298371" cy="373023"/>
          </a:xfrm>
          <a:prstGeom prst="rect">
            <a:avLst/>
          </a:prstGeom>
          <a:noFill/>
          <a:ln/>
        </p:spPr>
        <p:txBody>
          <a:bodyPr wrap="none" lIns="0" tIns="0" rIns="0" bIns="0" rtlCol="0" anchor="t"/>
          <a:lstStyle/>
          <a:p>
            <a:pPr marL="0" indent="0" algn="ctr">
              <a:lnSpc>
                <a:spcPts val="3750"/>
              </a:lnSpc>
              <a:buNone/>
            </a:pPr>
            <a:r>
              <a:rPr lang="en-US" sz="2300" dirty="0">
                <a:solidFill>
                  <a:srgbClr val="DAD8E9"/>
                </a:solidFill>
                <a:latin typeface="Prompt Medium" pitchFamily="34" charset="0"/>
                <a:ea typeface="Prompt Medium" pitchFamily="34" charset="-122"/>
                <a:cs typeface="Prompt Medium" pitchFamily="34" charset="-120"/>
              </a:rPr>
              <a:t>3</a:t>
            </a:r>
            <a:endParaRPr lang="en-US" sz="2300" dirty="0"/>
          </a:p>
        </p:txBody>
      </p:sp>
      <p:sp>
        <p:nvSpPr>
          <p:cNvPr id="15" name="Text 13"/>
          <p:cNvSpPr/>
          <p:nvPr/>
        </p:nvSpPr>
        <p:spPr>
          <a:xfrm>
            <a:off x="7527369" y="5074087"/>
            <a:ext cx="2358033" cy="294799"/>
          </a:xfrm>
          <a:prstGeom prst="rect">
            <a:avLst/>
          </a:prstGeom>
          <a:noFill/>
          <a:ln/>
        </p:spPr>
        <p:txBody>
          <a:bodyPr wrap="none" lIns="0" tIns="0" rIns="0" bIns="0" rtlCol="0" anchor="t"/>
          <a:lstStyle/>
          <a:p>
            <a:pPr marL="0" indent="0" algn="l">
              <a:lnSpc>
                <a:spcPts val="2300"/>
              </a:lnSpc>
              <a:buNone/>
            </a:pPr>
            <a:r>
              <a:rPr lang="en-US" sz="1850" dirty="0">
                <a:solidFill>
                  <a:srgbClr val="DAD8E9"/>
                </a:solidFill>
                <a:latin typeface="Prompt Medium" pitchFamily="34" charset="0"/>
                <a:ea typeface="Prompt Medium" pitchFamily="34" charset="-122"/>
                <a:cs typeface="Prompt Medium" pitchFamily="34" charset="-120"/>
              </a:rPr>
              <a:t>Temporal Predictors</a:t>
            </a:r>
            <a:endParaRPr lang="en-US" sz="1850" dirty="0"/>
          </a:p>
        </p:txBody>
      </p:sp>
      <p:sp>
        <p:nvSpPr>
          <p:cNvPr id="16" name="Text 14"/>
          <p:cNvSpPr/>
          <p:nvPr/>
        </p:nvSpPr>
        <p:spPr>
          <a:xfrm>
            <a:off x="7527369" y="5496163"/>
            <a:ext cx="6148149" cy="679133"/>
          </a:xfrm>
          <a:prstGeom prst="rect">
            <a:avLst/>
          </a:prstGeom>
          <a:noFill/>
          <a:ln/>
        </p:spPr>
        <p:txBody>
          <a:bodyPr wrap="square" lIns="0" tIns="0" rIns="0" bIns="0" rtlCol="0" anchor="t"/>
          <a:lstStyle/>
          <a:p>
            <a:pPr marL="0" indent="0" algn="l">
              <a:lnSpc>
                <a:spcPts val="2650"/>
              </a:lnSpc>
              <a:buNone/>
            </a:pPr>
            <a:r>
              <a:rPr lang="en-US" sz="1650" dirty="0">
                <a:solidFill>
                  <a:srgbClr val="DAD8E9"/>
                </a:solidFill>
                <a:latin typeface="Mukta Light" pitchFamily="34" charset="0"/>
                <a:ea typeface="Mukta Light" pitchFamily="34" charset="-122"/>
                <a:cs typeface="Mukta Light" pitchFamily="34" charset="-120"/>
              </a:rPr>
              <a:t>ANOVA and Kruskal-Wallis tests were used for temporal predictors to determine differences across years.</a:t>
            </a:r>
            <a:endParaRPr lang="en-US" sz="1650" dirty="0"/>
          </a:p>
        </p:txBody>
      </p:sp>
      <p:sp>
        <p:nvSpPr>
          <p:cNvPr id="17" name="Text 15"/>
          <p:cNvSpPr/>
          <p:nvPr/>
        </p:nvSpPr>
        <p:spPr>
          <a:xfrm>
            <a:off x="742712" y="6626185"/>
            <a:ext cx="13144976" cy="1018699"/>
          </a:xfrm>
          <a:prstGeom prst="rect">
            <a:avLst/>
          </a:prstGeom>
          <a:noFill/>
          <a:ln/>
        </p:spPr>
        <p:txBody>
          <a:bodyPr wrap="square" lIns="0" tIns="0" rIns="0" bIns="0" rtlCol="0" anchor="t"/>
          <a:lstStyle/>
          <a:p>
            <a:pPr marL="0" indent="0" algn="l">
              <a:lnSpc>
                <a:spcPts val="2650"/>
              </a:lnSpc>
              <a:buNone/>
            </a:pPr>
            <a:r>
              <a:rPr lang="en-US" sz="1650" dirty="0">
                <a:solidFill>
                  <a:srgbClr val="DAD8E9"/>
                </a:solidFill>
                <a:latin typeface="Mukta Light" pitchFamily="34" charset="0"/>
                <a:ea typeface="Mukta Light" pitchFamily="34" charset="-122"/>
                <a:cs typeface="Mukta Light" pitchFamily="34" charset="-120"/>
              </a:rPr>
              <a:t>These methods were selected for their suitability to the dataset’s structure (large sample, multiple categories) and the exploratory analysis. They balance simplicity and robustness, avoiding complex alternatives like regression that demand more assumptions, while aligning with the EDA’s focus on correlation and group differences.</a:t>
            </a:r>
            <a:endParaRPr lang="en-US" sz="1650" dirty="0"/>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1338382"/>
            <a:ext cx="8429387"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Model Application &amp; Evaluation</a:t>
            </a:r>
            <a:endParaRPr lang="en-US" sz="4300" dirty="0"/>
          </a:p>
        </p:txBody>
      </p:sp>
      <p:sp>
        <p:nvSpPr>
          <p:cNvPr id="3" name="Text 1"/>
          <p:cNvSpPr/>
          <p:nvPr/>
        </p:nvSpPr>
        <p:spPr>
          <a:xfrm>
            <a:off x="864037" y="2641282"/>
            <a:ext cx="2932509" cy="342900"/>
          </a:xfrm>
          <a:prstGeom prst="rect">
            <a:avLst/>
          </a:prstGeom>
          <a:noFill/>
          <a:ln/>
        </p:spPr>
        <p:txBody>
          <a:bodyPr wrap="none" lIns="0" tIns="0" rIns="0" bIns="0" rtlCol="0" anchor="t"/>
          <a:lstStyle/>
          <a:p>
            <a:pPr marL="0" indent="0" algn="l">
              <a:lnSpc>
                <a:spcPts val="2700"/>
              </a:lnSpc>
              <a:buNone/>
            </a:pPr>
            <a:r>
              <a:rPr lang="en-US" sz="2150" dirty="0">
                <a:solidFill>
                  <a:srgbClr val="C6BFEE"/>
                </a:solidFill>
                <a:latin typeface="Prompt Medium" pitchFamily="34" charset="0"/>
                <a:ea typeface="Prompt Medium" pitchFamily="34" charset="-122"/>
                <a:cs typeface="Prompt Medium" pitchFamily="34" charset="-120"/>
              </a:rPr>
              <a:t>Tree-Based Approach</a:t>
            </a:r>
            <a:endParaRPr lang="en-US" sz="2150" dirty="0"/>
          </a:p>
        </p:txBody>
      </p:sp>
      <p:sp>
        <p:nvSpPr>
          <p:cNvPr id="4" name="Text 2"/>
          <p:cNvSpPr/>
          <p:nvPr/>
        </p:nvSpPr>
        <p:spPr>
          <a:xfrm>
            <a:off x="864037" y="3230999"/>
            <a:ext cx="6150054"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Decision Tree, Random Forest, XGBoost, and LightGBM were used. Hyperparameter tuning via GridSearchCV and early stopping were implemented.</a:t>
            </a:r>
            <a:endParaRPr lang="en-US" sz="1900" dirty="0"/>
          </a:p>
        </p:txBody>
      </p:sp>
      <p:sp>
        <p:nvSpPr>
          <p:cNvPr id="5" name="Text 3"/>
          <p:cNvSpPr/>
          <p:nvPr/>
        </p:nvSpPr>
        <p:spPr>
          <a:xfrm>
            <a:off x="7623929" y="2641282"/>
            <a:ext cx="2927866" cy="342900"/>
          </a:xfrm>
          <a:prstGeom prst="rect">
            <a:avLst/>
          </a:prstGeom>
          <a:noFill/>
          <a:ln/>
        </p:spPr>
        <p:txBody>
          <a:bodyPr wrap="none" lIns="0" tIns="0" rIns="0" bIns="0" rtlCol="0" anchor="t"/>
          <a:lstStyle/>
          <a:p>
            <a:pPr marL="0" indent="0" algn="l">
              <a:lnSpc>
                <a:spcPts val="2700"/>
              </a:lnSpc>
              <a:buNone/>
            </a:pPr>
            <a:r>
              <a:rPr lang="en-US" sz="2150" dirty="0">
                <a:solidFill>
                  <a:srgbClr val="C6BFEE"/>
                </a:solidFill>
                <a:latin typeface="Prompt Medium" pitchFamily="34" charset="0"/>
                <a:ea typeface="Prompt Medium" pitchFamily="34" charset="-122"/>
                <a:cs typeface="Prompt Medium" pitchFamily="34" charset="-120"/>
              </a:rPr>
              <a:t>GLM-Based Approach</a:t>
            </a:r>
            <a:endParaRPr lang="en-US" sz="2150" dirty="0"/>
          </a:p>
        </p:txBody>
      </p:sp>
      <p:sp>
        <p:nvSpPr>
          <p:cNvPr id="6" name="Text 4"/>
          <p:cNvSpPr/>
          <p:nvPr/>
        </p:nvSpPr>
        <p:spPr>
          <a:xfrm>
            <a:off x="7623929" y="3230999"/>
            <a:ext cx="6150054"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Ridge Regression was used with feature engineering, scaling, and hyperparameter tuning. Cross-validation was applied for faster assessment.</a:t>
            </a:r>
            <a:endParaRPr lang="en-US" sz="1900" dirty="0"/>
          </a:p>
        </p:txBody>
      </p:sp>
      <p:sp>
        <p:nvSpPr>
          <p:cNvPr id="7" name="Text 5"/>
          <p:cNvSpPr/>
          <p:nvPr/>
        </p:nvSpPr>
        <p:spPr>
          <a:xfrm>
            <a:off x="864037" y="4915972"/>
            <a:ext cx="12902327" cy="1975247"/>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The model application phase aimed to predict total_claim_amount using a dataset of over 1 million insurance policies, employing tree-based and GLM-based approaches. Data was preprocessed with numerical, categorical, and temporal features, including an interaction term for Ridge. Initial baselines set a modest benchmark, while untuned XGBoost and LightGBM achieved R²: 0.1535. Tree-based models, particularly tuned XGBoost and LightGBM, proved superior, balancing computational cost and accuracy for effective claim severity prediction.</a:t>
            </a:r>
            <a:endParaRPr lang="en-US" sz="1900" dirty="0"/>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1270</Words>
  <Application>Microsoft Office PowerPoint</Application>
  <PresentationFormat>Custom</PresentationFormat>
  <Paragraphs>96</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Prompt Medium</vt:lpstr>
      <vt:lpstr>Calibri</vt:lpstr>
      <vt:lpstr>Mukta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saail tayshete</cp:lastModifiedBy>
  <cp:revision>2</cp:revision>
  <dcterms:created xsi:type="dcterms:W3CDTF">2025-03-28T23:04:29Z</dcterms:created>
  <dcterms:modified xsi:type="dcterms:W3CDTF">2025-03-28T23:14:49Z</dcterms:modified>
</cp:coreProperties>
</file>